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147377544" r:id="rId5"/>
    <p:sldId id="2147377635" r:id="rId6"/>
    <p:sldId id="2147377634" r:id="rId7"/>
    <p:sldId id="2147377631" r:id="rId8"/>
    <p:sldId id="2147377632" r:id="rId9"/>
    <p:sldId id="2147377633" r:id="rId10"/>
    <p:sldId id="2147377636" r:id="rId11"/>
    <p:sldId id="2147377637" r:id="rId12"/>
    <p:sldId id="2147377638" r:id="rId13"/>
    <p:sldId id="2147377639" r:id="rId14"/>
    <p:sldId id="2147377640" r:id="rId15"/>
    <p:sldId id="2147377641" r:id="rId16"/>
    <p:sldId id="2147377642" r:id="rId17"/>
    <p:sldId id="2147377643" r:id="rId18"/>
    <p:sldId id="2147377644" r:id="rId19"/>
    <p:sldId id="2147377645" r:id="rId20"/>
    <p:sldId id="2147377647" r:id="rId21"/>
    <p:sldId id="355" r:id="rId22"/>
  </p:sldIdLst>
  <p:sldSz cx="9144000" cy="5143500" type="screen16x9"/>
  <p:notesSz cx="6797675" cy="9926638"/>
  <p:defaultTextStyle>
    <a:defPPr>
      <a:defRPr lang="de-DE"/>
    </a:defPPr>
    <a:lvl1pPr marL="0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89642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79283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68925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58567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48208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37849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727490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117132" algn="l" defTabSz="3896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EBA7F2D-583F-4718-A900-8CF69A41D932}">
          <p14:sldIdLst/>
        </p14:section>
        <p14:section name="TOP 1" id="{E745CA4F-007B-4A7E-960F-3BA0D4D93575}">
          <p14:sldIdLst>
            <p14:sldId id="2147377544"/>
            <p14:sldId id="2147377635"/>
            <p14:sldId id="2147377634"/>
            <p14:sldId id="2147377631"/>
            <p14:sldId id="2147377632"/>
            <p14:sldId id="2147377633"/>
            <p14:sldId id="2147377636"/>
            <p14:sldId id="2147377637"/>
            <p14:sldId id="2147377638"/>
            <p14:sldId id="2147377639"/>
            <p14:sldId id="2147377640"/>
            <p14:sldId id="2147377641"/>
            <p14:sldId id="2147377642"/>
            <p14:sldId id="2147377643"/>
            <p14:sldId id="2147377644"/>
            <p14:sldId id="2147377645"/>
            <p14:sldId id="2147377647"/>
            <p14:sldId id="355"/>
          </p14:sldIdLst>
        </p14:section>
        <p14:section name="TOP 2" id="{114A7938-67E7-4356-998F-804982FF105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28671F-3EBC-3ED1-360B-F7AD770D4948}" name="Munko, Björn" initials="MB" userId="S::bjoern.munko@dvgw.de::00f6c287-9aea-4274-b0cb-ccf21d71eb13" providerId="AD"/>
  <p188:author id="{BB4B08D2-5D8F-67AE-0270-F3700E2BC5C9}" name="Rinck, Julia" initials="RJ" userId="S::julia.rinck@dvgw.de::9ba6ac63-b3a9-4d8f-8a72-60470fc398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hues, Berthold" initials="NB" lastIdx="1" clrIdx="0">
    <p:extLst>
      <p:ext uri="{19B8F6BF-5375-455C-9EA6-DF929625EA0E}">
        <p15:presenceInfo xmlns:p15="http://schemas.microsoft.com/office/powerpoint/2012/main" userId="S-1-5-21-1292428093-1532298954-1417001333-1764" providerId="AD"/>
      </p:ext>
    </p:extLst>
  </p:cmAuthor>
  <p:cmAuthor id="2" name="Vogt, Beate" initials="VB" lastIdx="1" clrIdx="1">
    <p:extLst>
      <p:ext uri="{19B8F6BF-5375-455C-9EA6-DF929625EA0E}">
        <p15:presenceInfo xmlns:p15="http://schemas.microsoft.com/office/powerpoint/2012/main" userId="S::Beate.Vogt@dvgw.de::072ca83d-1c9a-4366-a3bb-47ec07e5dcdb" providerId="AD"/>
      </p:ext>
    </p:extLst>
  </p:cmAuthor>
  <p:cmAuthor id="3" name="Robert Schellhase" initials="RS" lastIdx="2" clrIdx="2">
    <p:extLst>
      <p:ext uri="{19B8F6BF-5375-455C-9EA6-DF929625EA0E}">
        <p15:presenceInfo xmlns:p15="http://schemas.microsoft.com/office/powerpoint/2012/main" userId="S::robert.schellhase@dvgw.de::6ff718c2-c9c4-4d4d-81db-2fe8aafaf2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1B"/>
    <a:srgbClr val="C00000"/>
    <a:srgbClr val="40A38C"/>
    <a:srgbClr val="44BCA3"/>
    <a:srgbClr val="7B7B7B"/>
    <a:srgbClr val="000000"/>
    <a:srgbClr val="DA4001"/>
    <a:srgbClr val="D10074"/>
    <a:srgbClr val="5A96B3"/>
    <a:srgbClr val="F0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CEAB0-BD48-4469-BCCC-A2DF46B06550}" v="4" dt="2022-07-28T15:35:55.714"/>
    <p1510:client id="{B2337B7E-35AD-4C37-BAC4-4316D59CCB4F}" v="380" dt="2022-07-28T14:52:09.8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05" autoAdjust="0"/>
  </p:normalViewPr>
  <p:slideViewPr>
    <p:cSldViewPr snapToGrid="0">
      <p:cViewPr varScale="1">
        <p:scale>
          <a:sx n="61" d="100"/>
          <a:sy n="61" d="100"/>
        </p:scale>
        <p:origin x="1099" y="43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ke, Gerald" userId="33b1db3b-34fe-4082-b992-db1723e537c3" providerId="ADAL" clId="{8DFCEAB0-BD48-4469-BCCC-A2DF46B06550}"/>
    <pc:docChg chg="modSld">
      <pc:chgData name="Linke, Gerald" userId="33b1db3b-34fe-4082-b992-db1723e537c3" providerId="ADAL" clId="{8DFCEAB0-BD48-4469-BCCC-A2DF46B06550}" dt="2022-07-29T06:22:41.431" v="41" actId="20577"/>
      <pc:docMkLst>
        <pc:docMk/>
      </pc:docMkLst>
      <pc:sldChg chg="modSp mod">
        <pc:chgData name="Linke, Gerald" userId="33b1db3b-34fe-4082-b992-db1723e537c3" providerId="ADAL" clId="{8DFCEAB0-BD48-4469-BCCC-A2DF46B06550}" dt="2022-07-29T06:07:42.868" v="7" actId="207"/>
        <pc:sldMkLst>
          <pc:docMk/>
          <pc:sldMk cId="1017887972" sldId="355"/>
        </pc:sldMkLst>
        <pc:spChg chg="mod">
          <ac:chgData name="Linke, Gerald" userId="33b1db3b-34fe-4082-b992-db1723e537c3" providerId="ADAL" clId="{8DFCEAB0-BD48-4469-BCCC-A2DF46B06550}" dt="2022-07-29T06:07:42.868" v="7" actId="207"/>
          <ac:spMkLst>
            <pc:docMk/>
            <pc:sldMk cId="1017887972" sldId="355"/>
            <ac:spMk id="8" creationId="{6DDBAA5B-8788-4598-B1CF-EF2D61FF2469}"/>
          </ac:spMkLst>
        </pc:spChg>
      </pc:sldChg>
      <pc:sldChg chg="modSp mod">
        <pc:chgData name="Linke, Gerald" userId="33b1db3b-34fe-4082-b992-db1723e537c3" providerId="ADAL" clId="{8DFCEAB0-BD48-4469-BCCC-A2DF46B06550}" dt="2022-07-29T06:22:41.431" v="41" actId="20577"/>
        <pc:sldMkLst>
          <pc:docMk/>
          <pc:sldMk cId="3641245545" sldId="2147377544"/>
        </pc:sldMkLst>
        <pc:spChg chg="mod">
          <ac:chgData name="Linke, Gerald" userId="33b1db3b-34fe-4082-b992-db1723e537c3" providerId="ADAL" clId="{8DFCEAB0-BD48-4469-BCCC-A2DF46B06550}" dt="2022-07-29T06:22:41.431" v="41" actId="20577"/>
          <ac:spMkLst>
            <pc:docMk/>
            <pc:sldMk cId="3641245545" sldId="2147377544"/>
            <ac:spMk id="3" creationId="{9DBF88C2-37E5-4752-9ACF-E097A26687E8}"/>
          </ac:spMkLst>
        </pc:spChg>
      </pc:sldChg>
      <pc:sldChg chg="modSp mod">
        <pc:chgData name="Linke, Gerald" userId="33b1db3b-34fe-4082-b992-db1723e537c3" providerId="ADAL" clId="{8DFCEAB0-BD48-4469-BCCC-A2DF46B06550}" dt="2022-07-28T15:35:55.714" v="4" actId="1038"/>
        <pc:sldMkLst>
          <pc:docMk/>
          <pc:sldMk cId="3620109105" sldId="2147377643"/>
        </pc:sldMkLst>
        <pc:spChg chg="mod">
          <ac:chgData name="Linke, Gerald" userId="33b1db3b-34fe-4082-b992-db1723e537c3" providerId="ADAL" clId="{8DFCEAB0-BD48-4469-BCCC-A2DF46B06550}" dt="2022-07-28T15:35:43.649" v="0" actId="208"/>
          <ac:spMkLst>
            <pc:docMk/>
            <pc:sldMk cId="3620109105" sldId="2147377643"/>
            <ac:spMk id="4" creationId="{2AA295A8-4C14-A5C2-1C1A-6E09DAB96399}"/>
          </ac:spMkLst>
        </pc:spChg>
        <pc:picChg chg="mod">
          <ac:chgData name="Linke, Gerald" userId="33b1db3b-34fe-4082-b992-db1723e537c3" providerId="ADAL" clId="{8DFCEAB0-BD48-4469-BCCC-A2DF46B06550}" dt="2022-07-28T15:35:55.714" v="4" actId="1038"/>
          <ac:picMkLst>
            <pc:docMk/>
            <pc:sldMk cId="3620109105" sldId="2147377643"/>
            <ac:picMk id="1026" creationId="{E702925F-64F8-1228-8FAA-A32DCD892C50}"/>
          </ac:picMkLst>
        </pc:picChg>
      </pc:sldChg>
      <pc:sldChg chg="modSp mod">
        <pc:chgData name="Linke, Gerald" userId="33b1db3b-34fe-4082-b992-db1723e537c3" providerId="ADAL" clId="{8DFCEAB0-BD48-4469-BCCC-A2DF46B06550}" dt="2022-07-29T06:09:59.566" v="24" actId="20577"/>
        <pc:sldMkLst>
          <pc:docMk/>
          <pc:sldMk cId="1907338559" sldId="2147377645"/>
        </pc:sldMkLst>
        <pc:spChg chg="mod">
          <ac:chgData name="Linke, Gerald" userId="33b1db3b-34fe-4082-b992-db1723e537c3" providerId="ADAL" clId="{8DFCEAB0-BD48-4469-BCCC-A2DF46B06550}" dt="2022-07-29T06:09:59.566" v="24" actId="20577"/>
          <ac:spMkLst>
            <pc:docMk/>
            <pc:sldMk cId="1907338559" sldId="2147377645"/>
            <ac:spMk id="37" creationId="{4B3D2705-6E19-C6CB-EFC9-0C0726CA9D7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3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/>
          <a:lstStyle>
            <a:lvl1pPr algn="r">
              <a:defRPr sz="1200"/>
            </a:lvl1pPr>
          </a:lstStyle>
          <a:p>
            <a:fld id="{D5057BB6-AB18-46FA-A30E-8DD9CE6D1571}" type="datetimeFigureOut">
              <a:rPr lang="de-DE" smtClean="0"/>
              <a:t>01.08.2022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30094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30094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 anchor="b"/>
          <a:lstStyle>
            <a:lvl1pPr algn="r">
              <a:defRPr sz="1200"/>
            </a:lvl1pPr>
          </a:lstStyle>
          <a:p>
            <a:fld id="{88CDAEDF-116B-4A5C-86B6-BCC67ED79C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6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/>
          <a:lstStyle>
            <a:lvl1pPr algn="r">
              <a:defRPr sz="1200"/>
            </a:lvl1pPr>
          </a:lstStyle>
          <a:p>
            <a:fld id="{29A726DA-D0FB-624F-B5C7-14029688AB84}" type="datetimeFigureOut">
              <a:rPr lang="de-DE" smtClean="0"/>
              <a:t>01.08.2022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9" tIns="45785" rIns="91569" bIns="4578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2"/>
          </a:xfrm>
          <a:prstGeom prst="rect">
            <a:avLst/>
          </a:prstGeom>
        </p:spPr>
        <p:txBody>
          <a:bodyPr vert="horz" lIns="91569" tIns="45785" rIns="91569" bIns="4578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094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30094"/>
            <a:ext cx="2945659" cy="496412"/>
          </a:xfrm>
          <a:prstGeom prst="rect">
            <a:avLst/>
          </a:prstGeom>
        </p:spPr>
        <p:txBody>
          <a:bodyPr vert="horz" lIns="91569" tIns="45785" rIns="91569" bIns="45785" rtlCol="0" anchor="b"/>
          <a:lstStyle>
            <a:lvl1pPr algn="r">
              <a:defRPr sz="1200"/>
            </a:lvl1pPr>
          </a:lstStyle>
          <a:p>
            <a:fld id="{81DE16B8-F284-3D4E-8120-5A23CB67BB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653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35789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8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04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88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92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752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76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35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E16B8-F284-3D4E-8120-5A23CB67BBD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38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2800" cy="5159700"/>
          </a:xfrm>
          <a:prstGeom prst="rect">
            <a:avLst/>
          </a:prstGeom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7FE1B09-701D-3E46-B18D-092561ABE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078" y="2237056"/>
            <a:ext cx="7723332" cy="97134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spcBef>
                <a:spcPts val="0"/>
              </a:spcBef>
              <a:buNone/>
              <a:defRPr sz="3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Titel der Präsentation, Arial 38pt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39FB08B-5801-414B-A90D-EF00F3415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4083918"/>
            <a:ext cx="7723333" cy="57006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>
              <a:buNone/>
              <a:defRPr sz="19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Arial 19pt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3A4B50E-9D00-364C-9F1E-C9F301854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800" y="3160800"/>
            <a:ext cx="7723332" cy="404733"/>
          </a:xfrm>
          <a:prstGeom prst="rect">
            <a:avLst/>
          </a:prstGeom>
        </p:spPr>
        <p:txBody>
          <a:bodyPr vert="horz" lIns="71579" tIns="35790" rIns="71579" bIns="35790">
            <a:noAutofit/>
          </a:bodyPr>
          <a:lstStyle>
            <a:lvl1pPr>
              <a:buNone/>
              <a:defRPr sz="26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de-DE"/>
              <a:t>Optionaler Untertitel, Arial 26pt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2001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84540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76801" y="2520000"/>
            <a:ext cx="7104185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14D430D1-9313-E249-B4D4-0B3AE1A96E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6">
            <a:extLst>
              <a:ext uri="{FF2B5EF4-FFF2-40B4-BE49-F238E27FC236}">
                <a16:creationId xmlns:a16="http://schemas.microsoft.com/office/drawing/2014/main" id="{063EB2B9-E798-8244-89B4-03A53AD826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2520000"/>
            <a:ext cx="7102800" cy="648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A1F57D4-DD9E-D44A-9ED8-524322DC6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00" y="612001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84540" indent="0" algn="l">
              <a:lnSpc>
                <a:spcPct val="100000"/>
              </a:lnSpc>
              <a:spcBef>
                <a:spcPts val="1015"/>
              </a:spcBef>
              <a:buNone/>
              <a:defRPr sz="3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</p:txBody>
      </p:sp>
    </p:spTree>
    <p:extLst>
      <p:ext uri="{BB962C8B-B14F-4D97-AF65-F5344CB8AC3E}">
        <p14:creationId xmlns:p14="http://schemas.microsoft.com/office/powerpoint/2010/main" val="225114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8D2A34-5AB5-2649-827E-021402771C5B}"/>
              </a:ext>
            </a:extLst>
          </p:cNvPr>
          <p:cNvGrpSpPr/>
          <p:nvPr userDrawn="1"/>
        </p:nvGrpSpPr>
        <p:grpSpPr>
          <a:xfrm>
            <a:off x="1" y="1314738"/>
            <a:ext cx="9144001" cy="3828762"/>
            <a:chOff x="0" y="1310400"/>
            <a:chExt cx="9144001" cy="3828762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743AFE60-83F0-A449-9018-5676FFF3105A}"/>
                </a:ext>
              </a:extLst>
            </p:cNvPr>
            <p:cNvSpPr/>
            <p:nvPr userDrawn="1"/>
          </p:nvSpPr>
          <p:spPr>
            <a:xfrm>
              <a:off x="0" y="1310400"/>
              <a:ext cx="7812000" cy="162000"/>
            </a:xfrm>
            <a:custGeom>
              <a:avLst/>
              <a:gdLst>
                <a:gd name="connsiteX0" fmla="*/ 0 w 7812000"/>
                <a:gd name="connsiteY0" fmla="*/ 0 h 162000"/>
                <a:gd name="connsiteX1" fmla="*/ 7650000 w 7812000"/>
                <a:gd name="connsiteY1" fmla="*/ 0 h 162000"/>
                <a:gd name="connsiteX2" fmla="*/ 7812000 w 7812000"/>
                <a:gd name="connsiteY2" fmla="*/ 162000 h 162000"/>
                <a:gd name="connsiteX3" fmla="*/ 0 w 7812000"/>
                <a:gd name="connsiteY3" fmla="*/ 162000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2000" h="162000">
                  <a:moveTo>
                    <a:pt x="0" y="0"/>
                  </a:moveTo>
                  <a:lnTo>
                    <a:pt x="7650000" y="0"/>
                  </a:lnTo>
                  <a:lnTo>
                    <a:pt x="7812000" y="162000"/>
                  </a:lnTo>
                  <a:lnTo>
                    <a:pt x="0" y="162000"/>
                  </a:lnTo>
                  <a:close/>
                </a:path>
              </a:pathLst>
            </a:custGeom>
            <a:solidFill>
              <a:srgbClr val="67AC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998ED85C-3FE2-1041-841C-564A47D3E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18311" b="41577"/>
            <a:stretch>
              <a:fillRect/>
            </a:stretch>
          </p:blipFill>
          <p:spPr>
            <a:xfrm>
              <a:off x="0" y="1471292"/>
              <a:ext cx="9144001" cy="3667870"/>
            </a:xfrm>
            <a:custGeom>
              <a:avLst/>
              <a:gdLst>
                <a:gd name="connsiteX0" fmla="*/ 0 w 9144001"/>
                <a:gd name="connsiteY0" fmla="*/ 0 h 3667870"/>
                <a:gd name="connsiteX1" fmla="*/ 7810892 w 9144001"/>
                <a:gd name="connsiteY1" fmla="*/ 0 h 3667870"/>
                <a:gd name="connsiteX2" fmla="*/ 7978356 w 9144001"/>
                <a:gd name="connsiteY2" fmla="*/ 167464 h 3667870"/>
                <a:gd name="connsiteX3" fmla="*/ 9144001 w 9144001"/>
                <a:gd name="connsiteY3" fmla="*/ 167464 h 3667870"/>
                <a:gd name="connsiteX4" fmla="*/ 9144001 w 9144001"/>
                <a:gd name="connsiteY4" fmla="*/ 3667870 h 3667870"/>
                <a:gd name="connsiteX5" fmla="*/ 9144000 w 9144001"/>
                <a:gd name="connsiteY5" fmla="*/ 3667870 h 3667870"/>
                <a:gd name="connsiteX6" fmla="*/ 9144000 w 9144001"/>
                <a:gd name="connsiteY6" fmla="*/ 3510208 h 3667870"/>
                <a:gd name="connsiteX7" fmla="*/ 7974012 w 9144001"/>
                <a:gd name="connsiteY7" fmla="*/ 3510208 h 3667870"/>
                <a:gd name="connsiteX8" fmla="*/ 7816350 w 9144001"/>
                <a:gd name="connsiteY8" fmla="*/ 3667870 h 3667870"/>
                <a:gd name="connsiteX9" fmla="*/ 0 w 9144001"/>
                <a:gd name="connsiteY9" fmla="*/ 3667870 h 366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1" h="3667870">
                  <a:moveTo>
                    <a:pt x="0" y="0"/>
                  </a:moveTo>
                  <a:lnTo>
                    <a:pt x="7810892" y="0"/>
                  </a:lnTo>
                  <a:lnTo>
                    <a:pt x="7978356" y="167464"/>
                  </a:lnTo>
                  <a:lnTo>
                    <a:pt x="9144001" y="167464"/>
                  </a:lnTo>
                  <a:lnTo>
                    <a:pt x="9144001" y="3667870"/>
                  </a:lnTo>
                  <a:lnTo>
                    <a:pt x="9144000" y="3667870"/>
                  </a:lnTo>
                  <a:lnTo>
                    <a:pt x="9144000" y="3510208"/>
                  </a:lnTo>
                  <a:lnTo>
                    <a:pt x="7974012" y="3510208"/>
                  </a:lnTo>
                  <a:lnTo>
                    <a:pt x="7816350" y="3667870"/>
                  </a:lnTo>
                  <a:lnTo>
                    <a:pt x="0" y="3667870"/>
                  </a:lnTo>
                  <a:close/>
                </a:path>
              </a:pathLst>
            </a:cu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F92486FE-05AC-F74A-81FF-971FDB8E89F8}"/>
                </a:ext>
              </a:extLst>
            </p:cNvPr>
            <p:cNvSpPr/>
            <p:nvPr userDrawn="1"/>
          </p:nvSpPr>
          <p:spPr>
            <a:xfrm>
              <a:off x="788400" y="1337400"/>
              <a:ext cx="621965" cy="1077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3896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700" b="1" err="1">
                  <a:solidFill>
                    <a:schemeClr val="bg1"/>
                  </a:solidFill>
                  <a:latin typeface="Arial"/>
                  <a:cs typeface="Arial"/>
                </a:rPr>
                <a:t>www.dvgw.de</a:t>
              </a:r>
              <a:r>
                <a:rPr lang="de-DE" sz="700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7FE1B09-701D-3E46-B18D-092561ABE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800" y="2237056"/>
            <a:ext cx="7723332" cy="97134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Titel der Präsentation, Arial 38pt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39FB08B-5801-414B-A90D-EF00F3415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078" y="4083918"/>
            <a:ext cx="7723333" cy="5700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Arial 19pt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3A4B50E-9D00-364C-9F1E-C9F301854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800" y="3160801"/>
            <a:ext cx="7723332" cy="4047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Optionaler Untertitel, Arial 26pt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C4E07C-7148-764E-96A4-63C50182DC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200" y="1360800"/>
            <a:ext cx="79200" cy="79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E21868-65E4-664D-8E8F-9CB7689BF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3200" y="252001"/>
            <a:ext cx="2052000" cy="82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55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8640000" cy="324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5995" indent="-215995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1990" indent="-215995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7984" indent="-215995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3978" indent="-215995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79973" indent="-215995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4E6A9D4-AFFD-40B7-832B-6C28AA7F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363572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6" name="Foliennummernplatzhalter 15">
            <a:extLst>
              <a:ext uri="{FF2B5EF4-FFF2-40B4-BE49-F238E27FC236}">
                <a16:creationId xmlns:a16="http://schemas.microsoft.com/office/drawing/2014/main" id="{BF71A0BD-A221-284E-BF7C-3BA0D49921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CFEDFA6A-1F50-1840-A07D-40909DF7B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8640000" cy="324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5995" indent="-215995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1990" indent="-215995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7984" indent="-215995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3978" indent="-215995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79973" indent="-215995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A385678-FB34-412D-8B83-4428A077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1006347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8640000" cy="2700000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 b="0" i="0">
                <a:latin typeface="Arial" panose="020B0604020202020204" pitchFamily="34" charset="0"/>
              </a:defRPr>
            </a:lvl1pPr>
            <a:lvl2pPr marL="389633" indent="0">
              <a:buNone/>
              <a:defRPr sz="2300"/>
            </a:lvl2pPr>
            <a:lvl3pPr marL="779264" indent="0">
              <a:buNone/>
              <a:defRPr sz="2000"/>
            </a:lvl3pPr>
            <a:lvl4pPr marL="1168896" indent="0">
              <a:buNone/>
              <a:defRPr sz="1700"/>
            </a:lvl4pPr>
            <a:lvl5pPr marL="1558528" indent="0">
              <a:buNone/>
              <a:defRPr sz="1700"/>
            </a:lvl5pPr>
            <a:lvl6pPr marL="1948160" indent="0">
              <a:buNone/>
              <a:defRPr sz="1700"/>
            </a:lvl6pPr>
            <a:lvl7pPr marL="2337791" indent="0">
              <a:buNone/>
              <a:defRPr sz="1700"/>
            </a:lvl7pPr>
            <a:lvl8pPr marL="2727422" indent="0">
              <a:buNone/>
              <a:defRPr sz="1700"/>
            </a:lvl8pPr>
            <a:lvl9pPr marL="3117054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049190"/>
            <a:ext cx="864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7" name="Foliennummernplatzhalter 15">
            <a:extLst>
              <a:ext uri="{FF2B5EF4-FFF2-40B4-BE49-F238E27FC236}">
                <a16:creationId xmlns:a16="http://schemas.microsoft.com/office/drawing/2014/main" id="{918BE568-8754-DA40-B131-24A8ABF850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285824E-9550-4193-BED4-BD11B83C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237042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1" y="1152000"/>
            <a:ext cx="3690001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2000"/>
            <a:ext cx="3690000" cy="28764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0" marR="0" indent="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85" marR="0" lvl="3" indent="-223685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  <a:p>
            <a:pPr lvl="3"/>
            <a:endParaRPr lang="de-DE"/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88652" y="1151542"/>
            <a:ext cx="3690000" cy="342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4" name="Foliennummernplatzhalter 15">
            <a:extLst>
              <a:ext uri="{FF2B5EF4-FFF2-40B4-BE49-F238E27FC236}">
                <a16:creationId xmlns:a16="http://schemas.microsoft.com/office/drawing/2014/main" id="{EC69D997-E21F-BF44-B0F8-1C2E2DF1C8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17F444A3-4308-6843-ACA5-2463130882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50076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DVGW-Präsidiumssitzung 17. Mai 2022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9E6E1938-1E42-1540-BB0B-DC1CE042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</p:spTree>
    <p:extLst>
      <p:ext uri="{BB962C8B-B14F-4D97-AF65-F5344CB8AC3E}">
        <p14:creationId xmlns:p14="http://schemas.microsoft.com/office/powerpoint/2010/main" val="108729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2000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84542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76800" y="2520000"/>
            <a:ext cx="7104185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14D430D1-9313-E249-B4D4-0B3AE1A96E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6">
            <a:extLst>
              <a:ext uri="{FF2B5EF4-FFF2-40B4-BE49-F238E27FC236}">
                <a16:creationId xmlns:a16="http://schemas.microsoft.com/office/drawing/2014/main" id="{063EB2B9-E798-8244-89B4-03A53AD826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2520000"/>
            <a:ext cx="7102800" cy="648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A1F57D4-DD9E-D44A-9ED8-524322DC6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00" y="612000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84542" indent="0" algn="l">
              <a:lnSpc>
                <a:spcPct val="100000"/>
              </a:lnSpc>
              <a:spcBef>
                <a:spcPts val="1015"/>
              </a:spcBef>
              <a:buNone/>
              <a:defRPr sz="3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</p:txBody>
      </p:sp>
    </p:spTree>
    <p:extLst>
      <p:ext uri="{BB962C8B-B14F-4D97-AF65-F5344CB8AC3E}">
        <p14:creationId xmlns:p14="http://schemas.microsoft.com/office/powerpoint/2010/main" val="2251148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8D2A34-5AB5-2649-827E-021402771C5B}"/>
              </a:ext>
            </a:extLst>
          </p:cNvPr>
          <p:cNvGrpSpPr/>
          <p:nvPr userDrawn="1"/>
        </p:nvGrpSpPr>
        <p:grpSpPr>
          <a:xfrm>
            <a:off x="0" y="1314738"/>
            <a:ext cx="9144001" cy="3828762"/>
            <a:chOff x="0" y="1310400"/>
            <a:chExt cx="9144001" cy="3828762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743AFE60-83F0-A449-9018-5676FFF3105A}"/>
                </a:ext>
              </a:extLst>
            </p:cNvPr>
            <p:cNvSpPr/>
            <p:nvPr userDrawn="1"/>
          </p:nvSpPr>
          <p:spPr>
            <a:xfrm>
              <a:off x="0" y="1310400"/>
              <a:ext cx="7812000" cy="162000"/>
            </a:xfrm>
            <a:custGeom>
              <a:avLst/>
              <a:gdLst>
                <a:gd name="connsiteX0" fmla="*/ 0 w 7812000"/>
                <a:gd name="connsiteY0" fmla="*/ 0 h 162000"/>
                <a:gd name="connsiteX1" fmla="*/ 7650000 w 7812000"/>
                <a:gd name="connsiteY1" fmla="*/ 0 h 162000"/>
                <a:gd name="connsiteX2" fmla="*/ 7812000 w 7812000"/>
                <a:gd name="connsiteY2" fmla="*/ 162000 h 162000"/>
                <a:gd name="connsiteX3" fmla="*/ 0 w 7812000"/>
                <a:gd name="connsiteY3" fmla="*/ 162000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2000" h="162000">
                  <a:moveTo>
                    <a:pt x="0" y="0"/>
                  </a:moveTo>
                  <a:lnTo>
                    <a:pt x="7650000" y="0"/>
                  </a:lnTo>
                  <a:lnTo>
                    <a:pt x="7812000" y="162000"/>
                  </a:lnTo>
                  <a:lnTo>
                    <a:pt x="0" y="162000"/>
                  </a:lnTo>
                  <a:close/>
                </a:path>
              </a:pathLst>
            </a:custGeom>
            <a:solidFill>
              <a:srgbClr val="67AC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998ED85C-3FE2-1041-841C-564A47D3E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18311" b="41577"/>
            <a:stretch>
              <a:fillRect/>
            </a:stretch>
          </p:blipFill>
          <p:spPr>
            <a:xfrm>
              <a:off x="0" y="1471292"/>
              <a:ext cx="9144001" cy="3667870"/>
            </a:xfrm>
            <a:custGeom>
              <a:avLst/>
              <a:gdLst>
                <a:gd name="connsiteX0" fmla="*/ 0 w 9144001"/>
                <a:gd name="connsiteY0" fmla="*/ 0 h 3667870"/>
                <a:gd name="connsiteX1" fmla="*/ 7810892 w 9144001"/>
                <a:gd name="connsiteY1" fmla="*/ 0 h 3667870"/>
                <a:gd name="connsiteX2" fmla="*/ 7978356 w 9144001"/>
                <a:gd name="connsiteY2" fmla="*/ 167464 h 3667870"/>
                <a:gd name="connsiteX3" fmla="*/ 9144001 w 9144001"/>
                <a:gd name="connsiteY3" fmla="*/ 167464 h 3667870"/>
                <a:gd name="connsiteX4" fmla="*/ 9144001 w 9144001"/>
                <a:gd name="connsiteY4" fmla="*/ 3667870 h 3667870"/>
                <a:gd name="connsiteX5" fmla="*/ 9144000 w 9144001"/>
                <a:gd name="connsiteY5" fmla="*/ 3667870 h 3667870"/>
                <a:gd name="connsiteX6" fmla="*/ 9144000 w 9144001"/>
                <a:gd name="connsiteY6" fmla="*/ 3510208 h 3667870"/>
                <a:gd name="connsiteX7" fmla="*/ 7974012 w 9144001"/>
                <a:gd name="connsiteY7" fmla="*/ 3510208 h 3667870"/>
                <a:gd name="connsiteX8" fmla="*/ 7816350 w 9144001"/>
                <a:gd name="connsiteY8" fmla="*/ 3667870 h 3667870"/>
                <a:gd name="connsiteX9" fmla="*/ 0 w 9144001"/>
                <a:gd name="connsiteY9" fmla="*/ 3667870 h 366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1" h="3667870">
                  <a:moveTo>
                    <a:pt x="0" y="0"/>
                  </a:moveTo>
                  <a:lnTo>
                    <a:pt x="7810892" y="0"/>
                  </a:lnTo>
                  <a:lnTo>
                    <a:pt x="7978356" y="167464"/>
                  </a:lnTo>
                  <a:lnTo>
                    <a:pt x="9144001" y="167464"/>
                  </a:lnTo>
                  <a:lnTo>
                    <a:pt x="9144001" y="3667870"/>
                  </a:lnTo>
                  <a:lnTo>
                    <a:pt x="9144000" y="3667870"/>
                  </a:lnTo>
                  <a:lnTo>
                    <a:pt x="9144000" y="3510208"/>
                  </a:lnTo>
                  <a:lnTo>
                    <a:pt x="7974012" y="3510208"/>
                  </a:lnTo>
                  <a:lnTo>
                    <a:pt x="7816350" y="3667870"/>
                  </a:lnTo>
                  <a:lnTo>
                    <a:pt x="0" y="3667870"/>
                  </a:lnTo>
                  <a:close/>
                </a:path>
              </a:pathLst>
            </a:cu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F92486FE-05AC-F74A-81FF-971FDB8E89F8}"/>
                </a:ext>
              </a:extLst>
            </p:cNvPr>
            <p:cNvSpPr/>
            <p:nvPr userDrawn="1"/>
          </p:nvSpPr>
          <p:spPr>
            <a:xfrm>
              <a:off x="788400" y="1337400"/>
              <a:ext cx="621965" cy="1077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700" b="1" err="1">
                  <a:solidFill>
                    <a:schemeClr val="bg1"/>
                  </a:solidFill>
                  <a:latin typeface="Arial"/>
                  <a:cs typeface="Arial"/>
                </a:rPr>
                <a:t>www.dvgw.de</a:t>
              </a:r>
              <a:r>
                <a:rPr lang="de-DE" sz="700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7FE1B09-701D-3E46-B18D-092561ABE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800" y="2237056"/>
            <a:ext cx="7723332" cy="97134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Titel der Präsentation, Arial 38pt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39FB08B-5801-414B-A90D-EF00F3415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4083918"/>
            <a:ext cx="7723333" cy="5700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Arial 19pt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3A4B50E-9D00-364C-9F1E-C9F301854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800" y="3160800"/>
            <a:ext cx="7723332" cy="4047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Optionaler Untertitel, Arial 26pt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C4E07C-7148-764E-96A4-63C50182DC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200" y="1360800"/>
            <a:ext cx="79200" cy="79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E21868-65E4-664D-8E8F-9CB7689BF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3200" y="252000"/>
            <a:ext cx="2052000" cy="82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55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6835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3E902F0-072C-5941-84E0-194266A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8640000" cy="324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2000" indent="-216000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8000" indent="-216000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4000" indent="-216000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80000" indent="-21600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3E902F0-072C-5941-84E0-194266A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363572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6" name="Foliennummernplatzhalter 15">
            <a:extLst>
              <a:ext uri="{FF2B5EF4-FFF2-40B4-BE49-F238E27FC236}">
                <a16:creationId xmlns:a16="http://schemas.microsoft.com/office/drawing/2014/main" id="{BF71A0BD-A221-284E-BF7C-3BA0D49921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CFEDFA6A-1F50-1840-A07D-40909DF7B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8640000" cy="324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2000" indent="-216000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8000" indent="-216000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4000" indent="-216000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80000" indent="-21600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EE795EF-57E7-48CF-BB00-32534132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100634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8640000" cy="2700000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 b="0" i="0">
                <a:latin typeface="Arial" panose="020B0604020202020204" pitchFamily="34" charset="0"/>
              </a:defRPr>
            </a:lvl1pPr>
            <a:lvl2pPr marL="389642" indent="0">
              <a:buNone/>
              <a:defRPr sz="2300"/>
            </a:lvl2pPr>
            <a:lvl3pPr marL="779283" indent="0">
              <a:buNone/>
              <a:defRPr sz="2000"/>
            </a:lvl3pPr>
            <a:lvl4pPr marL="1168925" indent="0">
              <a:buNone/>
              <a:defRPr sz="1700"/>
            </a:lvl4pPr>
            <a:lvl5pPr marL="1558567" indent="0">
              <a:buNone/>
              <a:defRPr sz="1700"/>
            </a:lvl5pPr>
            <a:lvl6pPr marL="1948208" indent="0">
              <a:buNone/>
              <a:defRPr sz="1700"/>
            </a:lvl6pPr>
            <a:lvl7pPr marL="2337849" indent="0">
              <a:buNone/>
              <a:defRPr sz="1700"/>
            </a:lvl7pPr>
            <a:lvl8pPr marL="2727490" indent="0">
              <a:buNone/>
              <a:defRPr sz="1700"/>
            </a:lvl8pPr>
            <a:lvl9pPr marL="3117132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049190"/>
            <a:ext cx="864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7" name="Foliennummernplatzhalter 15">
            <a:extLst>
              <a:ext uri="{FF2B5EF4-FFF2-40B4-BE49-F238E27FC236}">
                <a16:creationId xmlns:a16="http://schemas.microsoft.com/office/drawing/2014/main" id="{918BE568-8754-DA40-B131-24A8ABF850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1B93588-1B6C-BB46-AC5B-1DA04772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370422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/>
          </p:cNvSpPr>
          <p:nvPr>
            <p:ph sz="half" idx="2"/>
          </p:nvPr>
        </p:nvSpPr>
        <p:spPr>
          <a:xfrm>
            <a:off x="218652" y="1692000"/>
            <a:ext cx="4215600" cy="270000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0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5"/>
          <p:cNvSpPr>
            <a:spLocks noGrp="1"/>
          </p:cNvSpPr>
          <p:nvPr>
            <p:ph sz="half" idx="11"/>
          </p:nvPr>
        </p:nvSpPr>
        <p:spPr>
          <a:xfrm>
            <a:off x="4643051" y="1692000"/>
            <a:ext cx="4215600" cy="270000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2C056C73-24C8-0841-967B-C075E8AF9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C5CCD94-20C5-B44C-9889-D8BB47752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652" y="1152000"/>
            <a:ext cx="42156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B031809-6191-5049-8495-D08D3D5331B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43051" y="1152000"/>
            <a:ext cx="42156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829AC918-6874-2443-86DD-3ED9D1D08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5807BBA0-D778-904C-9815-6BD81A7670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68693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0" y="1152001"/>
            <a:ext cx="42120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2000"/>
            <a:ext cx="4212000" cy="270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237594" marR="0" indent="-215995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79" marR="0" lvl="3" indent="-223679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46651" y="1151542"/>
            <a:ext cx="4212000" cy="324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9E6E1938-1E42-1540-BB0B-DC1CE042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B0861ED-1555-BC47-BC9B-1744132CAC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3878AE-0B1A-7A4F-A382-DA7F776596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1517946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>
            <a:extLst>
              <a:ext uri="{FF2B5EF4-FFF2-40B4-BE49-F238E27FC236}">
                <a16:creationId xmlns:a16="http://schemas.microsoft.com/office/drawing/2014/main" id="{61F9B5E9-09C4-A741-9E9E-60DBAA99506A}"/>
              </a:ext>
            </a:extLst>
          </p:cNvPr>
          <p:cNvSpPr/>
          <p:nvPr userDrawn="1"/>
        </p:nvSpPr>
        <p:spPr>
          <a:xfrm flipH="1">
            <a:off x="0" y="0"/>
            <a:ext cx="9144000" cy="3852000"/>
          </a:xfrm>
          <a:custGeom>
            <a:avLst/>
            <a:gdLst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852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690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10" fmla="*/ 9157513 w 9157513"/>
              <a:gd name="connsiteY10" fmla="*/ 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13513 w 9157513"/>
              <a:gd name="connsiteY2" fmla="*/ 3690000 h 3852000"/>
              <a:gd name="connsiteX3" fmla="*/ 9157513 w 9157513"/>
              <a:gd name="connsiteY3" fmla="*/ 0 h 3852000"/>
              <a:gd name="connsiteX4" fmla="*/ 13513 w 9157513"/>
              <a:gd name="connsiteY4" fmla="*/ 0 h 3852000"/>
              <a:gd name="connsiteX5" fmla="*/ 13513 w 9157513"/>
              <a:gd name="connsiteY5" fmla="*/ 3690000 h 3852000"/>
              <a:gd name="connsiteX6" fmla="*/ 3973513 w 9157513"/>
              <a:gd name="connsiteY6" fmla="*/ 3690000 h 3852000"/>
              <a:gd name="connsiteX7" fmla="*/ 4135513 w 9157513"/>
              <a:gd name="connsiteY7" fmla="*/ 3852000 h 3852000"/>
              <a:gd name="connsiteX8" fmla="*/ 9157513 w 9157513"/>
              <a:gd name="connsiteY8" fmla="*/ 3852000 h 3852000"/>
              <a:gd name="connsiteX9" fmla="*/ 9157513 w 9157513"/>
              <a:gd name="connsiteY9" fmla="*/ 0 h 3852000"/>
              <a:gd name="connsiteX0" fmla="*/ 0 w 9144000"/>
              <a:gd name="connsiteY0" fmla="*/ 3690000 h 3852000"/>
              <a:gd name="connsiteX1" fmla="*/ 39085 w 9144000"/>
              <a:gd name="connsiteY1" fmla="*/ 3791151 h 3852000"/>
              <a:gd name="connsiteX2" fmla="*/ 0 w 9144000"/>
              <a:gd name="connsiteY2" fmla="*/ 3690000 h 3852000"/>
              <a:gd name="connsiteX3" fmla="*/ 9144000 w 9144000"/>
              <a:gd name="connsiteY3" fmla="*/ 0 h 3852000"/>
              <a:gd name="connsiteX4" fmla="*/ 0 w 9144000"/>
              <a:gd name="connsiteY4" fmla="*/ 0 h 3852000"/>
              <a:gd name="connsiteX5" fmla="*/ 0 w 9144000"/>
              <a:gd name="connsiteY5" fmla="*/ 3690000 h 3852000"/>
              <a:gd name="connsiteX6" fmla="*/ 3960000 w 9144000"/>
              <a:gd name="connsiteY6" fmla="*/ 3690000 h 3852000"/>
              <a:gd name="connsiteX7" fmla="*/ 4122000 w 9144000"/>
              <a:gd name="connsiteY7" fmla="*/ 3852000 h 3852000"/>
              <a:gd name="connsiteX8" fmla="*/ 9144000 w 9144000"/>
              <a:gd name="connsiteY8" fmla="*/ 3852000 h 3852000"/>
              <a:gd name="connsiteX9" fmla="*/ 9144000 w 9144000"/>
              <a:gd name="connsiteY9" fmla="*/ 0 h 3852000"/>
              <a:gd name="connsiteX0" fmla="*/ 9144000 w 9144000"/>
              <a:gd name="connsiteY0" fmla="*/ 0 h 3852000"/>
              <a:gd name="connsiteX1" fmla="*/ 0 w 9144000"/>
              <a:gd name="connsiteY1" fmla="*/ 0 h 3852000"/>
              <a:gd name="connsiteX2" fmla="*/ 0 w 9144000"/>
              <a:gd name="connsiteY2" fmla="*/ 3690000 h 3852000"/>
              <a:gd name="connsiteX3" fmla="*/ 3960000 w 9144000"/>
              <a:gd name="connsiteY3" fmla="*/ 3690000 h 3852000"/>
              <a:gd name="connsiteX4" fmla="*/ 4122000 w 9144000"/>
              <a:gd name="connsiteY4" fmla="*/ 3852000 h 3852000"/>
              <a:gd name="connsiteX5" fmla="*/ 9144000 w 9144000"/>
              <a:gd name="connsiteY5" fmla="*/ 3852000 h 3852000"/>
              <a:gd name="connsiteX6" fmla="*/ 9144000 w 9144000"/>
              <a:gd name="connsiteY6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852000">
                <a:moveTo>
                  <a:pt x="9144000" y="0"/>
                </a:moveTo>
                <a:lnTo>
                  <a:pt x="0" y="0"/>
                </a:lnTo>
                <a:lnTo>
                  <a:pt x="0" y="3690000"/>
                </a:lnTo>
                <a:lnTo>
                  <a:pt x="3960000" y="3690000"/>
                </a:lnTo>
                <a:lnTo>
                  <a:pt x="4122000" y="3852000"/>
                </a:lnTo>
                <a:lnTo>
                  <a:pt x="9144000" y="3852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67AC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2001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76801" y="2520000"/>
            <a:ext cx="7104185" cy="648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sp>
        <p:nvSpPr>
          <p:cNvPr id="23" name="Foliennummernplatzhalter 15">
            <a:extLst>
              <a:ext uri="{FF2B5EF4-FFF2-40B4-BE49-F238E27FC236}">
                <a16:creationId xmlns:a16="http://schemas.microsoft.com/office/drawing/2014/main" id="{8F73CCAB-7ECF-3E44-B582-67966C2905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BDC9DC12-8722-614F-9561-81B0E1DB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F4211D-7912-2946-A867-B97C67414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5600" y="4431600"/>
            <a:ext cx="6912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bschluss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D6204E09-0371-5343-B122-715439E79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50" b="52924"/>
          <a:stretch>
            <a:fillRect/>
          </a:stretch>
        </p:blipFill>
        <p:spPr>
          <a:xfrm>
            <a:off x="0" y="0"/>
            <a:ext cx="9144000" cy="3852000"/>
          </a:xfrm>
          <a:custGeom>
            <a:avLst/>
            <a:gdLst>
              <a:gd name="connsiteX0" fmla="*/ 0 w 9144000"/>
              <a:gd name="connsiteY0" fmla="*/ 0 h 3852000"/>
              <a:gd name="connsiteX1" fmla="*/ 9144000 w 9144000"/>
              <a:gd name="connsiteY1" fmla="*/ 0 h 3852000"/>
              <a:gd name="connsiteX2" fmla="*/ 9144000 w 9144000"/>
              <a:gd name="connsiteY2" fmla="*/ 3690000 h 3852000"/>
              <a:gd name="connsiteX3" fmla="*/ 5184000 w 9144000"/>
              <a:gd name="connsiteY3" fmla="*/ 3690000 h 3852000"/>
              <a:gd name="connsiteX4" fmla="*/ 5022000 w 9144000"/>
              <a:gd name="connsiteY4" fmla="*/ 3852000 h 3852000"/>
              <a:gd name="connsiteX5" fmla="*/ 0 w 9144000"/>
              <a:gd name="connsiteY5" fmla="*/ 385200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852000">
                <a:moveTo>
                  <a:pt x="0" y="0"/>
                </a:moveTo>
                <a:lnTo>
                  <a:pt x="9144000" y="0"/>
                </a:lnTo>
                <a:lnTo>
                  <a:pt x="9144000" y="3690000"/>
                </a:lnTo>
                <a:lnTo>
                  <a:pt x="5184000" y="3690000"/>
                </a:lnTo>
                <a:lnTo>
                  <a:pt x="5022000" y="3852000"/>
                </a:lnTo>
                <a:lnTo>
                  <a:pt x="0" y="3852000"/>
                </a:lnTo>
                <a:close/>
              </a:path>
            </a:pathLst>
          </a:custGeom>
        </p:spPr>
      </p:pic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2520000"/>
            <a:ext cx="71028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A1F57D4-DD9E-D44A-9ED8-524322DC6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00" y="612001"/>
            <a:ext cx="7102800" cy="1371235"/>
          </a:xfrm>
          <a:prstGeom prst="rect">
            <a:avLst/>
          </a:prstGeom>
          <a:noFill/>
        </p:spPr>
        <p:txBody>
          <a:bodyPr vert="horz"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72156B-E918-6040-BA90-31E0EED22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65600" y="4431600"/>
            <a:ext cx="6912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2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/Überschrift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5">
            <a:extLst>
              <a:ext uri="{FF2B5EF4-FFF2-40B4-BE49-F238E27FC236}">
                <a16:creationId xmlns:a16="http://schemas.microsoft.com/office/drawing/2014/main" id="{44917E21-3DCE-C74A-9B69-1DA472333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8653" y="5013900"/>
            <a:ext cx="489168" cy="10530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Titel 10">
            <a:extLst>
              <a:ext uri="{FF2B5EF4-FFF2-40B4-BE49-F238E27FC236}">
                <a16:creationId xmlns:a16="http://schemas.microsoft.com/office/drawing/2014/main" id="{3EC24FCE-5602-C64D-B29B-CB5C18355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81000"/>
            <a:ext cx="8676480" cy="384522"/>
          </a:xfrm>
          <a:prstGeom prst="rect">
            <a:avLst/>
          </a:prstGeom>
        </p:spPr>
        <p:txBody>
          <a:bodyPr vert="horz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26pt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E8489A89-6E12-9544-9140-6626F33E50F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78433" y="1080002"/>
            <a:ext cx="4212000" cy="3293999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20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AF11A5C-8DE3-E44A-8D4A-DB2DD8DFD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080000"/>
            <a:ext cx="4212000" cy="270000"/>
          </a:xfrm>
          <a:prstGeom prst="rect">
            <a:avLst/>
          </a:prstGeom>
          <a:solidFill>
            <a:schemeClr val="accent4"/>
          </a:solidFill>
        </p:spPr>
        <p:txBody>
          <a:bodyPr lIns="71579" tIns="35790" rIns="71579" bIns="35790" anchor="ctr" anchorCtr="0"/>
          <a:lstStyle>
            <a:lvl1pPr marL="0" indent="0">
              <a:buNone/>
              <a:defRPr sz="12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73D22A03-A6EB-C149-912A-DDF7ECC7D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1485000"/>
            <a:ext cx="4212000" cy="28889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34997" indent="-134997">
              <a:buFont typeface="Arial" panose="020B0604020202020204" pitchFamily="34" charset="0"/>
              <a:buChar char="•"/>
              <a:defRPr sz="1200">
                <a:solidFill>
                  <a:srgbClr val="0E2954"/>
                </a:solidFill>
                <a:latin typeface="Arial"/>
                <a:cs typeface="Arial"/>
              </a:defRPr>
            </a:lvl1pPr>
            <a:lvl2pPr marL="550085" indent="-211572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5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2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16pt </a:t>
            </a: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4B6C771E-5EC8-4DD4-9A2C-785A32476B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92001" y="5013900"/>
            <a:ext cx="6637316" cy="1080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2556208" algn="l"/>
              </a:tabLst>
            </a:pPr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3445943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8D2A34-5AB5-2649-827E-021402771C5B}"/>
              </a:ext>
            </a:extLst>
          </p:cNvPr>
          <p:cNvGrpSpPr/>
          <p:nvPr userDrawn="1"/>
        </p:nvGrpSpPr>
        <p:grpSpPr>
          <a:xfrm>
            <a:off x="1" y="1314000"/>
            <a:ext cx="9144001" cy="3828762"/>
            <a:chOff x="0" y="1310400"/>
            <a:chExt cx="9144001" cy="3828762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743AFE60-83F0-A449-9018-5676FFF3105A}"/>
                </a:ext>
              </a:extLst>
            </p:cNvPr>
            <p:cNvSpPr/>
            <p:nvPr userDrawn="1"/>
          </p:nvSpPr>
          <p:spPr>
            <a:xfrm>
              <a:off x="0" y="1310400"/>
              <a:ext cx="7812000" cy="162000"/>
            </a:xfrm>
            <a:custGeom>
              <a:avLst/>
              <a:gdLst>
                <a:gd name="connsiteX0" fmla="*/ 0 w 7812000"/>
                <a:gd name="connsiteY0" fmla="*/ 0 h 162000"/>
                <a:gd name="connsiteX1" fmla="*/ 7650000 w 7812000"/>
                <a:gd name="connsiteY1" fmla="*/ 0 h 162000"/>
                <a:gd name="connsiteX2" fmla="*/ 7812000 w 7812000"/>
                <a:gd name="connsiteY2" fmla="*/ 162000 h 162000"/>
                <a:gd name="connsiteX3" fmla="*/ 0 w 7812000"/>
                <a:gd name="connsiteY3" fmla="*/ 162000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2000" h="162000">
                  <a:moveTo>
                    <a:pt x="0" y="0"/>
                  </a:moveTo>
                  <a:lnTo>
                    <a:pt x="7650000" y="0"/>
                  </a:lnTo>
                  <a:lnTo>
                    <a:pt x="7812000" y="162000"/>
                  </a:lnTo>
                  <a:lnTo>
                    <a:pt x="0" y="162000"/>
                  </a:lnTo>
                  <a:close/>
                </a:path>
              </a:pathLst>
            </a:custGeom>
            <a:solidFill>
              <a:srgbClr val="67AC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998ED85C-3FE2-1041-841C-564A47D3E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18311" b="41577"/>
            <a:stretch>
              <a:fillRect/>
            </a:stretch>
          </p:blipFill>
          <p:spPr>
            <a:xfrm>
              <a:off x="0" y="1471292"/>
              <a:ext cx="9144001" cy="3667870"/>
            </a:xfrm>
            <a:custGeom>
              <a:avLst/>
              <a:gdLst>
                <a:gd name="connsiteX0" fmla="*/ 0 w 9144001"/>
                <a:gd name="connsiteY0" fmla="*/ 0 h 3667870"/>
                <a:gd name="connsiteX1" fmla="*/ 7810892 w 9144001"/>
                <a:gd name="connsiteY1" fmla="*/ 0 h 3667870"/>
                <a:gd name="connsiteX2" fmla="*/ 7978356 w 9144001"/>
                <a:gd name="connsiteY2" fmla="*/ 167464 h 3667870"/>
                <a:gd name="connsiteX3" fmla="*/ 9144001 w 9144001"/>
                <a:gd name="connsiteY3" fmla="*/ 167464 h 3667870"/>
                <a:gd name="connsiteX4" fmla="*/ 9144001 w 9144001"/>
                <a:gd name="connsiteY4" fmla="*/ 3667870 h 3667870"/>
                <a:gd name="connsiteX5" fmla="*/ 9144000 w 9144001"/>
                <a:gd name="connsiteY5" fmla="*/ 3667870 h 3667870"/>
                <a:gd name="connsiteX6" fmla="*/ 9144000 w 9144001"/>
                <a:gd name="connsiteY6" fmla="*/ 3510208 h 3667870"/>
                <a:gd name="connsiteX7" fmla="*/ 7974012 w 9144001"/>
                <a:gd name="connsiteY7" fmla="*/ 3510208 h 3667870"/>
                <a:gd name="connsiteX8" fmla="*/ 7816350 w 9144001"/>
                <a:gd name="connsiteY8" fmla="*/ 3667870 h 3667870"/>
                <a:gd name="connsiteX9" fmla="*/ 0 w 9144001"/>
                <a:gd name="connsiteY9" fmla="*/ 3667870 h 366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1" h="3667870">
                  <a:moveTo>
                    <a:pt x="0" y="0"/>
                  </a:moveTo>
                  <a:lnTo>
                    <a:pt x="7810892" y="0"/>
                  </a:lnTo>
                  <a:lnTo>
                    <a:pt x="7978356" y="167464"/>
                  </a:lnTo>
                  <a:lnTo>
                    <a:pt x="9144001" y="167464"/>
                  </a:lnTo>
                  <a:lnTo>
                    <a:pt x="9144001" y="3667870"/>
                  </a:lnTo>
                  <a:lnTo>
                    <a:pt x="9144000" y="3667870"/>
                  </a:lnTo>
                  <a:lnTo>
                    <a:pt x="9144000" y="3510208"/>
                  </a:lnTo>
                  <a:lnTo>
                    <a:pt x="7974012" y="3510208"/>
                  </a:lnTo>
                  <a:lnTo>
                    <a:pt x="7816350" y="3667870"/>
                  </a:lnTo>
                  <a:lnTo>
                    <a:pt x="0" y="3667870"/>
                  </a:lnTo>
                  <a:close/>
                </a:path>
              </a:pathLst>
            </a:cu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F92486FE-05AC-F74A-81FF-971FDB8E89F8}"/>
                </a:ext>
              </a:extLst>
            </p:cNvPr>
            <p:cNvSpPr/>
            <p:nvPr userDrawn="1"/>
          </p:nvSpPr>
          <p:spPr>
            <a:xfrm>
              <a:off x="674747" y="1337400"/>
              <a:ext cx="668453" cy="1077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3896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700" kern="1200">
                  <a:solidFill>
                    <a:schemeClr val="tx1"/>
                  </a:solidFill>
                  <a:effectLst/>
                  <a:latin typeface="Dingbats2Arrows1OT" pitchFamily="82" charset="77"/>
                  <a:ea typeface="+mn-ea"/>
                  <a:cs typeface="+mn-cs"/>
                </a:rPr>
                <a:t>l</a:t>
              </a:r>
              <a:r>
                <a:rPr lang="de-DE" sz="700" b="1">
                  <a:solidFill>
                    <a:schemeClr val="bg1"/>
                  </a:solidFill>
                  <a:latin typeface="Arial"/>
                  <a:ea typeface="Wingdings"/>
                  <a:cs typeface="Arial"/>
                  <a:sym typeface="Wingdings"/>
                </a:rPr>
                <a:t> </a:t>
              </a:r>
              <a:r>
                <a:rPr lang="de-DE" sz="700" b="1" err="1">
                  <a:solidFill>
                    <a:schemeClr val="bg1"/>
                  </a:solidFill>
                  <a:latin typeface="Arial"/>
                  <a:cs typeface="Arial"/>
                </a:rPr>
                <a:t>www.dvgw.de</a:t>
              </a:r>
              <a:r>
                <a:rPr lang="de-DE" sz="700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7FE1B09-701D-3E46-B18D-092561ABE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078" y="2237056"/>
            <a:ext cx="7723332" cy="97134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Titel der Präsentation, Arial 38pt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39FB08B-5801-414B-A90D-EF00F3415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078" y="4083918"/>
            <a:ext cx="7723333" cy="5700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Arial 19pt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3A4B50E-9D00-364C-9F1E-C9F301854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800" y="3160801"/>
            <a:ext cx="7723332" cy="4047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Optionaler Untertitel, Arial 26pt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3064D4-F085-1440-AD66-C17E7FC7B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5599" y="371538"/>
            <a:ext cx="1764000" cy="4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0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5995" indent="-215995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1990" indent="-215995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7984" indent="-215995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3978" indent="-215995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79973" indent="-215995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3E902F0-072C-5941-84E0-194266A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89716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DC9B8B6-9D1A-7F4B-BACC-FCF3EF2194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200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9D7135C-7EA4-9248-A227-59CA72BE4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5EA7F2B-E449-479F-AA10-38581E4D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1937293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6" name="Foliennummernplatzhalter 15">
            <a:extLst>
              <a:ext uri="{FF2B5EF4-FFF2-40B4-BE49-F238E27FC236}">
                <a16:creationId xmlns:a16="http://schemas.microsoft.com/office/drawing/2014/main" id="{BF71A0BD-A221-284E-BF7C-3BA0D49921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5887D54E-A5BD-EA4C-9C8C-B051C53C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CFEDFA6A-1F50-1840-A07D-40909DF7B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5995" indent="-215995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1990" indent="-215995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7984" indent="-215995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3978" indent="-215995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79973" indent="-215995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</p:spTree>
    <p:extLst>
      <p:ext uri="{BB962C8B-B14F-4D97-AF65-F5344CB8AC3E}">
        <p14:creationId xmlns:p14="http://schemas.microsoft.com/office/powerpoint/2010/main" val="1909688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7560000" cy="2859910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 b="0" i="0">
                <a:latin typeface="Arial" panose="020B0604020202020204" pitchFamily="34" charset="0"/>
              </a:defRPr>
            </a:lvl1pPr>
            <a:lvl2pPr marL="389633" indent="0">
              <a:buNone/>
              <a:defRPr sz="2300"/>
            </a:lvl2pPr>
            <a:lvl3pPr marL="779264" indent="0">
              <a:buNone/>
              <a:defRPr sz="2000"/>
            </a:lvl3pPr>
            <a:lvl4pPr marL="1168896" indent="0">
              <a:buNone/>
              <a:defRPr sz="1700"/>
            </a:lvl4pPr>
            <a:lvl5pPr marL="1558528" indent="0">
              <a:buNone/>
              <a:defRPr sz="1700"/>
            </a:lvl5pPr>
            <a:lvl6pPr marL="1948160" indent="0">
              <a:buNone/>
              <a:defRPr sz="1700"/>
            </a:lvl6pPr>
            <a:lvl7pPr marL="2337791" indent="0">
              <a:buNone/>
              <a:defRPr sz="1700"/>
            </a:lvl7pPr>
            <a:lvl8pPr marL="2727422" indent="0">
              <a:buNone/>
              <a:defRPr sz="1700"/>
            </a:lvl8pPr>
            <a:lvl9pPr marL="3117054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229190"/>
            <a:ext cx="756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7" name="Foliennummernplatzhalter 15">
            <a:extLst>
              <a:ext uri="{FF2B5EF4-FFF2-40B4-BE49-F238E27FC236}">
                <a16:creationId xmlns:a16="http://schemas.microsoft.com/office/drawing/2014/main" id="{918BE568-8754-DA40-B131-24A8ABF850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1B93588-1B6C-BB46-AC5B-1DA04772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1232301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0" y="1152000"/>
            <a:ext cx="42120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2000"/>
            <a:ext cx="4212000" cy="270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237600" marR="0" indent="-21600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85" marR="0" lvl="3" indent="-223685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46651" y="1151542"/>
            <a:ext cx="4212000" cy="324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9E6E1938-1E42-1540-BB0B-DC1CE042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B0861ED-1555-BC47-BC9B-1744132CAC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3878AE-0B1A-7A4F-A382-DA7F776596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1517946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>
            <a:extLst>
              <a:ext uri="{FF2B5EF4-FFF2-40B4-BE49-F238E27FC236}">
                <a16:creationId xmlns:a16="http://schemas.microsoft.com/office/drawing/2014/main" id="{61F9B5E9-09C4-A741-9E9E-60DBAA99506A}"/>
              </a:ext>
            </a:extLst>
          </p:cNvPr>
          <p:cNvSpPr/>
          <p:nvPr userDrawn="1"/>
        </p:nvSpPr>
        <p:spPr>
          <a:xfrm flipH="1">
            <a:off x="0" y="0"/>
            <a:ext cx="9144000" cy="3852000"/>
          </a:xfrm>
          <a:custGeom>
            <a:avLst/>
            <a:gdLst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852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690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10" fmla="*/ 9157513 w 9157513"/>
              <a:gd name="connsiteY10" fmla="*/ 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13513 w 9157513"/>
              <a:gd name="connsiteY2" fmla="*/ 3690000 h 3852000"/>
              <a:gd name="connsiteX3" fmla="*/ 9157513 w 9157513"/>
              <a:gd name="connsiteY3" fmla="*/ 0 h 3852000"/>
              <a:gd name="connsiteX4" fmla="*/ 13513 w 9157513"/>
              <a:gd name="connsiteY4" fmla="*/ 0 h 3852000"/>
              <a:gd name="connsiteX5" fmla="*/ 13513 w 9157513"/>
              <a:gd name="connsiteY5" fmla="*/ 3690000 h 3852000"/>
              <a:gd name="connsiteX6" fmla="*/ 3973513 w 9157513"/>
              <a:gd name="connsiteY6" fmla="*/ 3690000 h 3852000"/>
              <a:gd name="connsiteX7" fmla="*/ 4135513 w 9157513"/>
              <a:gd name="connsiteY7" fmla="*/ 3852000 h 3852000"/>
              <a:gd name="connsiteX8" fmla="*/ 9157513 w 9157513"/>
              <a:gd name="connsiteY8" fmla="*/ 3852000 h 3852000"/>
              <a:gd name="connsiteX9" fmla="*/ 9157513 w 9157513"/>
              <a:gd name="connsiteY9" fmla="*/ 0 h 3852000"/>
              <a:gd name="connsiteX0" fmla="*/ 0 w 9144000"/>
              <a:gd name="connsiteY0" fmla="*/ 3690000 h 3852000"/>
              <a:gd name="connsiteX1" fmla="*/ 39085 w 9144000"/>
              <a:gd name="connsiteY1" fmla="*/ 3791151 h 3852000"/>
              <a:gd name="connsiteX2" fmla="*/ 0 w 9144000"/>
              <a:gd name="connsiteY2" fmla="*/ 3690000 h 3852000"/>
              <a:gd name="connsiteX3" fmla="*/ 9144000 w 9144000"/>
              <a:gd name="connsiteY3" fmla="*/ 0 h 3852000"/>
              <a:gd name="connsiteX4" fmla="*/ 0 w 9144000"/>
              <a:gd name="connsiteY4" fmla="*/ 0 h 3852000"/>
              <a:gd name="connsiteX5" fmla="*/ 0 w 9144000"/>
              <a:gd name="connsiteY5" fmla="*/ 3690000 h 3852000"/>
              <a:gd name="connsiteX6" fmla="*/ 3960000 w 9144000"/>
              <a:gd name="connsiteY6" fmla="*/ 3690000 h 3852000"/>
              <a:gd name="connsiteX7" fmla="*/ 4122000 w 9144000"/>
              <a:gd name="connsiteY7" fmla="*/ 3852000 h 3852000"/>
              <a:gd name="connsiteX8" fmla="*/ 9144000 w 9144000"/>
              <a:gd name="connsiteY8" fmla="*/ 3852000 h 3852000"/>
              <a:gd name="connsiteX9" fmla="*/ 9144000 w 9144000"/>
              <a:gd name="connsiteY9" fmla="*/ 0 h 3852000"/>
              <a:gd name="connsiteX0" fmla="*/ 9144000 w 9144000"/>
              <a:gd name="connsiteY0" fmla="*/ 0 h 3852000"/>
              <a:gd name="connsiteX1" fmla="*/ 0 w 9144000"/>
              <a:gd name="connsiteY1" fmla="*/ 0 h 3852000"/>
              <a:gd name="connsiteX2" fmla="*/ 0 w 9144000"/>
              <a:gd name="connsiteY2" fmla="*/ 3690000 h 3852000"/>
              <a:gd name="connsiteX3" fmla="*/ 3960000 w 9144000"/>
              <a:gd name="connsiteY3" fmla="*/ 3690000 h 3852000"/>
              <a:gd name="connsiteX4" fmla="*/ 4122000 w 9144000"/>
              <a:gd name="connsiteY4" fmla="*/ 3852000 h 3852000"/>
              <a:gd name="connsiteX5" fmla="*/ 9144000 w 9144000"/>
              <a:gd name="connsiteY5" fmla="*/ 3852000 h 3852000"/>
              <a:gd name="connsiteX6" fmla="*/ 9144000 w 9144000"/>
              <a:gd name="connsiteY6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852000">
                <a:moveTo>
                  <a:pt x="9144000" y="0"/>
                </a:moveTo>
                <a:lnTo>
                  <a:pt x="0" y="0"/>
                </a:lnTo>
                <a:lnTo>
                  <a:pt x="0" y="3690000"/>
                </a:lnTo>
                <a:lnTo>
                  <a:pt x="3960000" y="3690000"/>
                </a:lnTo>
                <a:lnTo>
                  <a:pt x="4122000" y="3852000"/>
                </a:lnTo>
                <a:lnTo>
                  <a:pt x="9144000" y="3852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67AC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2000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76800" y="2520000"/>
            <a:ext cx="7104185" cy="648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sp>
        <p:nvSpPr>
          <p:cNvPr id="23" name="Foliennummernplatzhalter 15">
            <a:extLst>
              <a:ext uri="{FF2B5EF4-FFF2-40B4-BE49-F238E27FC236}">
                <a16:creationId xmlns:a16="http://schemas.microsoft.com/office/drawing/2014/main" id="{8F73CCAB-7ECF-3E44-B582-67966C2905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BDC9DC12-8722-614F-9561-81B0E1DB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F4211D-7912-2946-A867-B97C67414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5600" y="4431600"/>
            <a:ext cx="6912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bschluss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D6204E09-0371-5343-B122-715439E79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50" b="52924"/>
          <a:stretch>
            <a:fillRect/>
          </a:stretch>
        </p:blipFill>
        <p:spPr>
          <a:xfrm>
            <a:off x="0" y="0"/>
            <a:ext cx="9144000" cy="3852000"/>
          </a:xfrm>
          <a:custGeom>
            <a:avLst/>
            <a:gdLst>
              <a:gd name="connsiteX0" fmla="*/ 0 w 9144000"/>
              <a:gd name="connsiteY0" fmla="*/ 0 h 3852000"/>
              <a:gd name="connsiteX1" fmla="*/ 9144000 w 9144000"/>
              <a:gd name="connsiteY1" fmla="*/ 0 h 3852000"/>
              <a:gd name="connsiteX2" fmla="*/ 9144000 w 9144000"/>
              <a:gd name="connsiteY2" fmla="*/ 3690000 h 3852000"/>
              <a:gd name="connsiteX3" fmla="*/ 5184000 w 9144000"/>
              <a:gd name="connsiteY3" fmla="*/ 3690000 h 3852000"/>
              <a:gd name="connsiteX4" fmla="*/ 5022000 w 9144000"/>
              <a:gd name="connsiteY4" fmla="*/ 3852000 h 3852000"/>
              <a:gd name="connsiteX5" fmla="*/ 0 w 9144000"/>
              <a:gd name="connsiteY5" fmla="*/ 385200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852000">
                <a:moveTo>
                  <a:pt x="0" y="0"/>
                </a:moveTo>
                <a:lnTo>
                  <a:pt x="9144000" y="0"/>
                </a:lnTo>
                <a:lnTo>
                  <a:pt x="9144000" y="3690000"/>
                </a:lnTo>
                <a:lnTo>
                  <a:pt x="5184000" y="3690000"/>
                </a:lnTo>
                <a:lnTo>
                  <a:pt x="5022000" y="3852000"/>
                </a:lnTo>
                <a:lnTo>
                  <a:pt x="0" y="3852000"/>
                </a:lnTo>
                <a:close/>
              </a:path>
            </a:pathLst>
          </a:custGeom>
        </p:spPr>
      </p:pic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2520000"/>
            <a:ext cx="71028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A1F57D4-DD9E-D44A-9ED8-524322DC6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00" y="612000"/>
            <a:ext cx="7102800" cy="1371235"/>
          </a:xfrm>
          <a:prstGeom prst="rect">
            <a:avLst/>
          </a:prstGeom>
          <a:noFill/>
        </p:spPr>
        <p:txBody>
          <a:bodyPr vert="horz"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72156B-E918-6040-BA90-31E0EED22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65600" y="4431600"/>
            <a:ext cx="6912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2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8D2A34-5AB5-2649-827E-021402771C5B}"/>
              </a:ext>
            </a:extLst>
          </p:cNvPr>
          <p:cNvGrpSpPr/>
          <p:nvPr userDrawn="1"/>
        </p:nvGrpSpPr>
        <p:grpSpPr>
          <a:xfrm>
            <a:off x="0" y="1314000"/>
            <a:ext cx="9144001" cy="3828762"/>
            <a:chOff x="0" y="1310400"/>
            <a:chExt cx="9144001" cy="3828762"/>
          </a:xfrm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743AFE60-83F0-A449-9018-5676FFF3105A}"/>
                </a:ext>
              </a:extLst>
            </p:cNvPr>
            <p:cNvSpPr/>
            <p:nvPr userDrawn="1"/>
          </p:nvSpPr>
          <p:spPr>
            <a:xfrm>
              <a:off x="0" y="1310400"/>
              <a:ext cx="7812000" cy="162000"/>
            </a:xfrm>
            <a:custGeom>
              <a:avLst/>
              <a:gdLst>
                <a:gd name="connsiteX0" fmla="*/ 0 w 7812000"/>
                <a:gd name="connsiteY0" fmla="*/ 0 h 162000"/>
                <a:gd name="connsiteX1" fmla="*/ 7650000 w 7812000"/>
                <a:gd name="connsiteY1" fmla="*/ 0 h 162000"/>
                <a:gd name="connsiteX2" fmla="*/ 7812000 w 7812000"/>
                <a:gd name="connsiteY2" fmla="*/ 162000 h 162000"/>
                <a:gd name="connsiteX3" fmla="*/ 0 w 7812000"/>
                <a:gd name="connsiteY3" fmla="*/ 162000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2000" h="162000">
                  <a:moveTo>
                    <a:pt x="0" y="0"/>
                  </a:moveTo>
                  <a:lnTo>
                    <a:pt x="7650000" y="0"/>
                  </a:lnTo>
                  <a:lnTo>
                    <a:pt x="7812000" y="162000"/>
                  </a:lnTo>
                  <a:lnTo>
                    <a:pt x="0" y="162000"/>
                  </a:lnTo>
                  <a:close/>
                </a:path>
              </a:pathLst>
            </a:custGeom>
            <a:solidFill>
              <a:srgbClr val="67AC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Arial" panose="020B0604020202020204" pitchFamily="34" charset="0"/>
              </a:endParaRP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998ED85C-3FE2-1041-841C-564A47D3E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18311" b="41577"/>
            <a:stretch>
              <a:fillRect/>
            </a:stretch>
          </p:blipFill>
          <p:spPr>
            <a:xfrm>
              <a:off x="0" y="1471292"/>
              <a:ext cx="9144001" cy="3667870"/>
            </a:xfrm>
            <a:custGeom>
              <a:avLst/>
              <a:gdLst>
                <a:gd name="connsiteX0" fmla="*/ 0 w 9144001"/>
                <a:gd name="connsiteY0" fmla="*/ 0 h 3667870"/>
                <a:gd name="connsiteX1" fmla="*/ 7810892 w 9144001"/>
                <a:gd name="connsiteY1" fmla="*/ 0 h 3667870"/>
                <a:gd name="connsiteX2" fmla="*/ 7978356 w 9144001"/>
                <a:gd name="connsiteY2" fmla="*/ 167464 h 3667870"/>
                <a:gd name="connsiteX3" fmla="*/ 9144001 w 9144001"/>
                <a:gd name="connsiteY3" fmla="*/ 167464 h 3667870"/>
                <a:gd name="connsiteX4" fmla="*/ 9144001 w 9144001"/>
                <a:gd name="connsiteY4" fmla="*/ 3667870 h 3667870"/>
                <a:gd name="connsiteX5" fmla="*/ 9144000 w 9144001"/>
                <a:gd name="connsiteY5" fmla="*/ 3667870 h 3667870"/>
                <a:gd name="connsiteX6" fmla="*/ 9144000 w 9144001"/>
                <a:gd name="connsiteY6" fmla="*/ 3510208 h 3667870"/>
                <a:gd name="connsiteX7" fmla="*/ 7974012 w 9144001"/>
                <a:gd name="connsiteY7" fmla="*/ 3510208 h 3667870"/>
                <a:gd name="connsiteX8" fmla="*/ 7816350 w 9144001"/>
                <a:gd name="connsiteY8" fmla="*/ 3667870 h 3667870"/>
                <a:gd name="connsiteX9" fmla="*/ 0 w 9144001"/>
                <a:gd name="connsiteY9" fmla="*/ 3667870 h 366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1" h="3667870">
                  <a:moveTo>
                    <a:pt x="0" y="0"/>
                  </a:moveTo>
                  <a:lnTo>
                    <a:pt x="7810892" y="0"/>
                  </a:lnTo>
                  <a:lnTo>
                    <a:pt x="7978356" y="167464"/>
                  </a:lnTo>
                  <a:lnTo>
                    <a:pt x="9144001" y="167464"/>
                  </a:lnTo>
                  <a:lnTo>
                    <a:pt x="9144001" y="3667870"/>
                  </a:lnTo>
                  <a:lnTo>
                    <a:pt x="9144000" y="3667870"/>
                  </a:lnTo>
                  <a:lnTo>
                    <a:pt x="9144000" y="3510208"/>
                  </a:lnTo>
                  <a:lnTo>
                    <a:pt x="7974012" y="3510208"/>
                  </a:lnTo>
                  <a:lnTo>
                    <a:pt x="7816350" y="3667870"/>
                  </a:lnTo>
                  <a:lnTo>
                    <a:pt x="0" y="3667870"/>
                  </a:lnTo>
                  <a:close/>
                </a:path>
              </a:pathLst>
            </a:cu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F92486FE-05AC-F74A-81FF-971FDB8E89F8}"/>
                </a:ext>
              </a:extLst>
            </p:cNvPr>
            <p:cNvSpPr/>
            <p:nvPr userDrawn="1"/>
          </p:nvSpPr>
          <p:spPr>
            <a:xfrm>
              <a:off x="674747" y="1337400"/>
              <a:ext cx="716543" cy="1077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700" kern="1200">
                  <a:solidFill>
                    <a:schemeClr val="tx1"/>
                  </a:solidFill>
                  <a:effectLst/>
                  <a:latin typeface="Dingbats2Arrows1OT" pitchFamily="82" charset="77"/>
                  <a:ea typeface="+mn-ea"/>
                  <a:cs typeface="+mn-cs"/>
                </a:rPr>
                <a:t>l</a:t>
              </a:r>
              <a:r>
                <a:rPr lang="de-DE" sz="700" b="1">
                  <a:solidFill>
                    <a:schemeClr val="bg1"/>
                  </a:solidFill>
                  <a:latin typeface="Arial"/>
                  <a:ea typeface="Wingdings"/>
                  <a:cs typeface="Arial"/>
                  <a:sym typeface="Wingdings"/>
                </a:rPr>
                <a:t> </a:t>
              </a:r>
              <a:r>
                <a:rPr lang="de-DE" sz="700" b="1" err="1">
                  <a:solidFill>
                    <a:schemeClr val="bg1"/>
                  </a:solidFill>
                  <a:latin typeface="Arial"/>
                  <a:cs typeface="Arial"/>
                </a:rPr>
                <a:t>www.dvgw.de</a:t>
              </a:r>
              <a:r>
                <a:rPr lang="de-DE" sz="700" b="1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7FE1B09-701D-3E46-B18D-092561ABE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078" y="2237056"/>
            <a:ext cx="7723332" cy="97134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Titel der Präsentation, Arial 38pt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39FB08B-5801-414B-A90D-EF00F3415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4083918"/>
            <a:ext cx="7723333" cy="5700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Arial 19pt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3A4B50E-9D00-364C-9F1E-C9F301854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800" y="3160800"/>
            <a:ext cx="7723332" cy="40473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Optionaler Untertitel, Arial 26pt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3064D4-F085-1440-AD66-C17E7FC7B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5599" y="371537"/>
            <a:ext cx="1764000" cy="4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0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2000" indent="-216000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8000" indent="-216000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4000" indent="-216000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80000" indent="-21600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3E902F0-072C-5941-84E0-194266A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897163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6" name="Foliennummernplatzhalter 15">
            <a:extLst>
              <a:ext uri="{FF2B5EF4-FFF2-40B4-BE49-F238E27FC236}">
                <a16:creationId xmlns:a16="http://schemas.microsoft.com/office/drawing/2014/main" id="{BF71A0BD-A221-284E-BF7C-3BA0D49921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5887D54E-A5BD-EA4C-9C8C-B051C53C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CFEDFA6A-1F50-1840-A07D-40909DF7B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432000" indent="-216000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 marL="648000" indent="-216000"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864000" indent="-216000"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 marL="1080000" indent="-21600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</a:t>
            </a:r>
          </a:p>
          <a:p>
            <a:pPr lvl="1"/>
            <a:r>
              <a:rPr lang="de-DE"/>
              <a:t>Zweite Ebene, Arial 18pt 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</p:spTree>
    <p:extLst>
      <p:ext uri="{BB962C8B-B14F-4D97-AF65-F5344CB8AC3E}">
        <p14:creationId xmlns:p14="http://schemas.microsoft.com/office/powerpoint/2010/main" val="1909688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7560000" cy="2859910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 b="0" i="0">
                <a:latin typeface="Arial" panose="020B0604020202020204" pitchFamily="34" charset="0"/>
              </a:defRPr>
            </a:lvl1pPr>
            <a:lvl2pPr marL="389642" indent="0">
              <a:buNone/>
              <a:defRPr sz="2300"/>
            </a:lvl2pPr>
            <a:lvl3pPr marL="779283" indent="0">
              <a:buNone/>
              <a:defRPr sz="2000"/>
            </a:lvl3pPr>
            <a:lvl4pPr marL="1168925" indent="0">
              <a:buNone/>
              <a:defRPr sz="1700"/>
            </a:lvl4pPr>
            <a:lvl5pPr marL="1558567" indent="0">
              <a:buNone/>
              <a:defRPr sz="1700"/>
            </a:lvl5pPr>
            <a:lvl6pPr marL="1948208" indent="0">
              <a:buNone/>
              <a:defRPr sz="1700"/>
            </a:lvl6pPr>
            <a:lvl7pPr marL="2337849" indent="0">
              <a:buNone/>
              <a:defRPr sz="1700"/>
            </a:lvl7pPr>
            <a:lvl8pPr marL="2727490" indent="0">
              <a:buNone/>
              <a:defRPr sz="1700"/>
            </a:lvl8pPr>
            <a:lvl9pPr marL="3117132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229190"/>
            <a:ext cx="756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7" name="Foliennummernplatzhalter 15">
            <a:extLst>
              <a:ext uri="{FF2B5EF4-FFF2-40B4-BE49-F238E27FC236}">
                <a16:creationId xmlns:a16="http://schemas.microsoft.com/office/drawing/2014/main" id="{918BE568-8754-DA40-B131-24A8ABF850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1B93588-1B6C-BB46-AC5B-1DA04772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1232301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/>
          </p:cNvSpPr>
          <p:nvPr>
            <p:ph sz="half" idx="2"/>
          </p:nvPr>
        </p:nvSpPr>
        <p:spPr>
          <a:xfrm>
            <a:off x="218652" y="1692000"/>
            <a:ext cx="3690000" cy="287640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0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1" name="Inhaltsplatzhalter 5"/>
          <p:cNvSpPr>
            <a:spLocks noGrp="1"/>
          </p:cNvSpPr>
          <p:nvPr>
            <p:ph sz="half" idx="11"/>
          </p:nvPr>
        </p:nvSpPr>
        <p:spPr>
          <a:xfrm>
            <a:off x="4088652" y="1692000"/>
            <a:ext cx="3690000" cy="2879999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2C056C73-24C8-0841-967B-C075E8AF9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C5CCD94-20C5-B44C-9889-D8BB47752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652" y="1152000"/>
            <a:ext cx="36900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B031809-6191-5049-8495-D08D3D5331B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088652" y="1152000"/>
            <a:ext cx="36900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829AC918-6874-2443-86DD-3ED9D1D08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5807BBA0-D778-904C-9815-6BD81A7670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428243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706EC324-F8CC-0745-AA73-0D2A822325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7560000" cy="2859910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/>
            </a:lvl1pPr>
            <a:lvl2pPr marL="389633" indent="0">
              <a:buNone/>
              <a:defRPr sz="2300"/>
            </a:lvl2pPr>
            <a:lvl3pPr marL="779264" indent="0">
              <a:buNone/>
              <a:defRPr sz="2000"/>
            </a:lvl3pPr>
            <a:lvl4pPr marL="1168896" indent="0">
              <a:buNone/>
              <a:defRPr sz="1700"/>
            </a:lvl4pPr>
            <a:lvl5pPr marL="1558528" indent="0">
              <a:buNone/>
              <a:defRPr sz="1700"/>
            </a:lvl5pPr>
            <a:lvl6pPr marL="1948160" indent="0">
              <a:buNone/>
              <a:defRPr sz="1700"/>
            </a:lvl6pPr>
            <a:lvl7pPr marL="2337791" indent="0">
              <a:buNone/>
              <a:defRPr sz="1700"/>
            </a:lvl7pPr>
            <a:lvl8pPr marL="2727422" indent="0">
              <a:buNone/>
              <a:defRPr sz="1700"/>
            </a:lvl8pPr>
            <a:lvl9pPr marL="3117054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229190"/>
            <a:ext cx="756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4422EB5-E11C-4075-9E19-2A7E571B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424951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2" y="1152001"/>
            <a:ext cx="3690001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2000"/>
            <a:ext cx="3690000" cy="28764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237594" marR="0" indent="-215995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79" marR="0" lvl="3" indent="-223679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88652" y="1151542"/>
            <a:ext cx="3690000" cy="342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9E6E1938-1E42-1540-BB0B-DC1CE042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B0861ED-1555-BC47-BC9B-1744132CAC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3878AE-0B1A-7A4F-A382-DA7F776596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4240234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>
            <a:extLst>
              <a:ext uri="{FF2B5EF4-FFF2-40B4-BE49-F238E27FC236}">
                <a16:creationId xmlns:a16="http://schemas.microsoft.com/office/drawing/2014/main" id="{61F9B5E9-09C4-A741-9E9E-60DBAA99506A}"/>
              </a:ext>
            </a:extLst>
          </p:cNvPr>
          <p:cNvSpPr/>
          <p:nvPr userDrawn="1"/>
        </p:nvSpPr>
        <p:spPr>
          <a:xfrm flipH="1">
            <a:off x="0" y="0"/>
            <a:ext cx="9144000" cy="3852000"/>
          </a:xfrm>
          <a:custGeom>
            <a:avLst/>
            <a:gdLst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852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690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10" fmla="*/ 9157513 w 9157513"/>
              <a:gd name="connsiteY10" fmla="*/ 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13513 w 9157513"/>
              <a:gd name="connsiteY2" fmla="*/ 3690000 h 3852000"/>
              <a:gd name="connsiteX3" fmla="*/ 9157513 w 9157513"/>
              <a:gd name="connsiteY3" fmla="*/ 0 h 3852000"/>
              <a:gd name="connsiteX4" fmla="*/ 13513 w 9157513"/>
              <a:gd name="connsiteY4" fmla="*/ 0 h 3852000"/>
              <a:gd name="connsiteX5" fmla="*/ 13513 w 9157513"/>
              <a:gd name="connsiteY5" fmla="*/ 3690000 h 3852000"/>
              <a:gd name="connsiteX6" fmla="*/ 3973513 w 9157513"/>
              <a:gd name="connsiteY6" fmla="*/ 3690000 h 3852000"/>
              <a:gd name="connsiteX7" fmla="*/ 4135513 w 9157513"/>
              <a:gd name="connsiteY7" fmla="*/ 3852000 h 3852000"/>
              <a:gd name="connsiteX8" fmla="*/ 9157513 w 9157513"/>
              <a:gd name="connsiteY8" fmla="*/ 3852000 h 3852000"/>
              <a:gd name="connsiteX9" fmla="*/ 9157513 w 9157513"/>
              <a:gd name="connsiteY9" fmla="*/ 0 h 3852000"/>
              <a:gd name="connsiteX0" fmla="*/ 0 w 9144000"/>
              <a:gd name="connsiteY0" fmla="*/ 3690000 h 3852000"/>
              <a:gd name="connsiteX1" fmla="*/ 39085 w 9144000"/>
              <a:gd name="connsiteY1" fmla="*/ 3791151 h 3852000"/>
              <a:gd name="connsiteX2" fmla="*/ 0 w 9144000"/>
              <a:gd name="connsiteY2" fmla="*/ 3690000 h 3852000"/>
              <a:gd name="connsiteX3" fmla="*/ 9144000 w 9144000"/>
              <a:gd name="connsiteY3" fmla="*/ 0 h 3852000"/>
              <a:gd name="connsiteX4" fmla="*/ 0 w 9144000"/>
              <a:gd name="connsiteY4" fmla="*/ 0 h 3852000"/>
              <a:gd name="connsiteX5" fmla="*/ 0 w 9144000"/>
              <a:gd name="connsiteY5" fmla="*/ 3690000 h 3852000"/>
              <a:gd name="connsiteX6" fmla="*/ 3960000 w 9144000"/>
              <a:gd name="connsiteY6" fmla="*/ 3690000 h 3852000"/>
              <a:gd name="connsiteX7" fmla="*/ 4122000 w 9144000"/>
              <a:gd name="connsiteY7" fmla="*/ 3852000 h 3852000"/>
              <a:gd name="connsiteX8" fmla="*/ 9144000 w 9144000"/>
              <a:gd name="connsiteY8" fmla="*/ 3852000 h 3852000"/>
              <a:gd name="connsiteX9" fmla="*/ 9144000 w 9144000"/>
              <a:gd name="connsiteY9" fmla="*/ 0 h 3852000"/>
              <a:gd name="connsiteX0" fmla="*/ 9144000 w 9144000"/>
              <a:gd name="connsiteY0" fmla="*/ 0 h 3852000"/>
              <a:gd name="connsiteX1" fmla="*/ 0 w 9144000"/>
              <a:gd name="connsiteY1" fmla="*/ 0 h 3852000"/>
              <a:gd name="connsiteX2" fmla="*/ 0 w 9144000"/>
              <a:gd name="connsiteY2" fmla="*/ 3690000 h 3852000"/>
              <a:gd name="connsiteX3" fmla="*/ 3960000 w 9144000"/>
              <a:gd name="connsiteY3" fmla="*/ 3690000 h 3852000"/>
              <a:gd name="connsiteX4" fmla="*/ 4122000 w 9144000"/>
              <a:gd name="connsiteY4" fmla="*/ 3852000 h 3852000"/>
              <a:gd name="connsiteX5" fmla="*/ 9144000 w 9144000"/>
              <a:gd name="connsiteY5" fmla="*/ 3852000 h 3852000"/>
              <a:gd name="connsiteX6" fmla="*/ 9144000 w 9144000"/>
              <a:gd name="connsiteY6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852000">
                <a:moveTo>
                  <a:pt x="9144000" y="0"/>
                </a:moveTo>
                <a:lnTo>
                  <a:pt x="0" y="0"/>
                </a:lnTo>
                <a:lnTo>
                  <a:pt x="0" y="3690000"/>
                </a:lnTo>
                <a:lnTo>
                  <a:pt x="3960000" y="3690000"/>
                </a:lnTo>
                <a:lnTo>
                  <a:pt x="4122000" y="3852000"/>
                </a:lnTo>
                <a:lnTo>
                  <a:pt x="9144000" y="3852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67AC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2001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76801" y="2520000"/>
            <a:ext cx="7104185" cy="648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2A9B269-2C6D-E148-A5FC-8DC30185C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2000" y="4608000"/>
            <a:ext cx="525600" cy="323916"/>
          </a:xfrm>
          <a:prstGeom prst="rect">
            <a:avLst/>
          </a:prstGeom>
        </p:spPr>
      </p:pic>
      <p:sp>
        <p:nvSpPr>
          <p:cNvPr id="23" name="Foliennummernplatzhalter 15">
            <a:extLst>
              <a:ext uri="{FF2B5EF4-FFF2-40B4-BE49-F238E27FC236}">
                <a16:creationId xmlns:a16="http://schemas.microsoft.com/office/drawing/2014/main" id="{8F73CCAB-7ECF-3E44-B582-67966C2905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BDC9DC12-8722-614F-9561-81B0E1DB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21837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bschluss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D6204E09-0371-5343-B122-715439E79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50" b="52924"/>
          <a:stretch>
            <a:fillRect/>
          </a:stretch>
        </p:blipFill>
        <p:spPr>
          <a:xfrm>
            <a:off x="0" y="0"/>
            <a:ext cx="9144000" cy="3852000"/>
          </a:xfrm>
          <a:custGeom>
            <a:avLst/>
            <a:gdLst>
              <a:gd name="connsiteX0" fmla="*/ 0 w 9144000"/>
              <a:gd name="connsiteY0" fmla="*/ 0 h 3852000"/>
              <a:gd name="connsiteX1" fmla="*/ 9144000 w 9144000"/>
              <a:gd name="connsiteY1" fmla="*/ 0 h 3852000"/>
              <a:gd name="connsiteX2" fmla="*/ 9144000 w 9144000"/>
              <a:gd name="connsiteY2" fmla="*/ 3690000 h 3852000"/>
              <a:gd name="connsiteX3" fmla="*/ 5184000 w 9144000"/>
              <a:gd name="connsiteY3" fmla="*/ 3690000 h 3852000"/>
              <a:gd name="connsiteX4" fmla="*/ 5022000 w 9144000"/>
              <a:gd name="connsiteY4" fmla="*/ 3852000 h 3852000"/>
              <a:gd name="connsiteX5" fmla="*/ 0 w 9144000"/>
              <a:gd name="connsiteY5" fmla="*/ 385200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852000">
                <a:moveTo>
                  <a:pt x="0" y="0"/>
                </a:moveTo>
                <a:lnTo>
                  <a:pt x="9144000" y="0"/>
                </a:lnTo>
                <a:lnTo>
                  <a:pt x="9144000" y="3690000"/>
                </a:lnTo>
                <a:lnTo>
                  <a:pt x="5184000" y="3690000"/>
                </a:lnTo>
                <a:lnTo>
                  <a:pt x="5022000" y="3852000"/>
                </a:lnTo>
                <a:lnTo>
                  <a:pt x="0" y="3852000"/>
                </a:lnTo>
                <a:close/>
              </a:path>
            </a:pathLst>
          </a:custGeom>
        </p:spPr>
      </p:pic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2520000"/>
            <a:ext cx="71028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A1F57D4-DD9E-D44A-9ED8-524322DC6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00" y="612001"/>
            <a:ext cx="7102800" cy="1371235"/>
          </a:xfrm>
          <a:prstGeom prst="rect">
            <a:avLst/>
          </a:prstGeom>
          <a:noFill/>
        </p:spPr>
        <p:txBody>
          <a:bodyPr vert="horz"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00C7C0-6437-B342-871C-9B868BA835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2000" y="4608000"/>
            <a:ext cx="525600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2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1" y="1152000"/>
            <a:ext cx="3690001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2000"/>
            <a:ext cx="3690000" cy="28764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237600" marR="0" indent="-21600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85" marR="0" lvl="3" indent="-223685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88652" y="1151542"/>
            <a:ext cx="3690000" cy="342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9E6E1938-1E42-1540-BB0B-DC1CE042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B0861ED-1555-BC47-BC9B-1744132CAC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3878AE-0B1A-7A4F-A382-DA7F776596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4240234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 19">
            <a:extLst>
              <a:ext uri="{FF2B5EF4-FFF2-40B4-BE49-F238E27FC236}">
                <a16:creationId xmlns:a16="http://schemas.microsoft.com/office/drawing/2014/main" id="{61F9B5E9-09C4-A741-9E9E-60DBAA99506A}"/>
              </a:ext>
            </a:extLst>
          </p:cNvPr>
          <p:cNvSpPr/>
          <p:nvPr userDrawn="1"/>
        </p:nvSpPr>
        <p:spPr>
          <a:xfrm flipH="1">
            <a:off x="0" y="0"/>
            <a:ext cx="9144000" cy="3852000"/>
          </a:xfrm>
          <a:custGeom>
            <a:avLst/>
            <a:gdLst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852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0 w 9157513"/>
              <a:gd name="connsiteY2" fmla="*/ 3852000 h 3852000"/>
              <a:gd name="connsiteX3" fmla="*/ 13513 w 9157513"/>
              <a:gd name="connsiteY3" fmla="*/ 3690000 h 3852000"/>
              <a:gd name="connsiteX4" fmla="*/ 9157513 w 9157513"/>
              <a:gd name="connsiteY4" fmla="*/ 0 h 3852000"/>
              <a:gd name="connsiteX5" fmla="*/ 13513 w 9157513"/>
              <a:gd name="connsiteY5" fmla="*/ 0 h 3852000"/>
              <a:gd name="connsiteX6" fmla="*/ 13513 w 9157513"/>
              <a:gd name="connsiteY6" fmla="*/ 3690000 h 3852000"/>
              <a:gd name="connsiteX7" fmla="*/ 3973513 w 9157513"/>
              <a:gd name="connsiteY7" fmla="*/ 3690000 h 3852000"/>
              <a:gd name="connsiteX8" fmla="*/ 4135513 w 9157513"/>
              <a:gd name="connsiteY8" fmla="*/ 3852000 h 3852000"/>
              <a:gd name="connsiteX9" fmla="*/ 9157513 w 9157513"/>
              <a:gd name="connsiteY9" fmla="*/ 3852000 h 3852000"/>
              <a:gd name="connsiteX10" fmla="*/ 9157513 w 9157513"/>
              <a:gd name="connsiteY10" fmla="*/ 0 h 3852000"/>
              <a:gd name="connsiteX0" fmla="*/ 13513 w 9157513"/>
              <a:gd name="connsiteY0" fmla="*/ 3690000 h 3852000"/>
              <a:gd name="connsiteX1" fmla="*/ 0 w 9157513"/>
              <a:gd name="connsiteY1" fmla="*/ 3690000 h 3852000"/>
              <a:gd name="connsiteX2" fmla="*/ 13513 w 9157513"/>
              <a:gd name="connsiteY2" fmla="*/ 3690000 h 3852000"/>
              <a:gd name="connsiteX3" fmla="*/ 9157513 w 9157513"/>
              <a:gd name="connsiteY3" fmla="*/ 0 h 3852000"/>
              <a:gd name="connsiteX4" fmla="*/ 13513 w 9157513"/>
              <a:gd name="connsiteY4" fmla="*/ 0 h 3852000"/>
              <a:gd name="connsiteX5" fmla="*/ 13513 w 9157513"/>
              <a:gd name="connsiteY5" fmla="*/ 3690000 h 3852000"/>
              <a:gd name="connsiteX6" fmla="*/ 3973513 w 9157513"/>
              <a:gd name="connsiteY6" fmla="*/ 3690000 h 3852000"/>
              <a:gd name="connsiteX7" fmla="*/ 4135513 w 9157513"/>
              <a:gd name="connsiteY7" fmla="*/ 3852000 h 3852000"/>
              <a:gd name="connsiteX8" fmla="*/ 9157513 w 9157513"/>
              <a:gd name="connsiteY8" fmla="*/ 3852000 h 3852000"/>
              <a:gd name="connsiteX9" fmla="*/ 9157513 w 9157513"/>
              <a:gd name="connsiteY9" fmla="*/ 0 h 3852000"/>
              <a:gd name="connsiteX0" fmla="*/ 0 w 9144000"/>
              <a:gd name="connsiteY0" fmla="*/ 3690000 h 3852000"/>
              <a:gd name="connsiteX1" fmla="*/ 39085 w 9144000"/>
              <a:gd name="connsiteY1" fmla="*/ 3791151 h 3852000"/>
              <a:gd name="connsiteX2" fmla="*/ 0 w 9144000"/>
              <a:gd name="connsiteY2" fmla="*/ 3690000 h 3852000"/>
              <a:gd name="connsiteX3" fmla="*/ 9144000 w 9144000"/>
              <a:gd name="connsiteY3" fmla="*/ 0 h 3852000"/>
              <a:gd name="connsiteX4" fmla="*/ 0 w 9144000"/>
              <a:gd name="connsiteY4" fmla="*/ 0 h 3852000"/>
              <a:gd name="connsiteX5" fmla="*/ 0 w 9144000"/>
              <a:gd name="connsiteY5" fmla="*/ 3690000 h 3852000"/>
              <a:gd name="connsiteX6" fmla="*/ 3960000 w 9144000"/>
              <a:gd name="connsiteY6" fmla="*/ 3690000 h 3852000"/>
              <a:gd name="connsiteX7" fmla="*/ 4122000 w 9144000"/>
              <a:gd name="connsiteY7" fmla="*/ 3852000 h 3852000"/>
              <a:gd name="connsiteX8" fmla="*/ 9144000 w 9144000"/>
              <a:gd name="connsiteY8" fmla="*/ 3852000 h 3852000"/>
              <a:gd name="connsiteX9" fmla="*/ 9144000 w 9144000"/>
              <a:gd name="connsiteY9" fmla="*/ 0 h 3852000"/>
              <a:gd name="connsiteX0" fmla="*/ 9144000 w 9144000"/>
              <a:gd name="connsiteY0" fmla="*/ 0 h 3852000"/>
              <a:gd name="connsiteX1" fmla="*/ 0 w 9144000"/>
              <a:gd name="connsiteY1" fmla="*/ 0 h 3852000"/>
              <a:gd name="connsiteX2" fmla="*/ 0 w 9144000"/>
              <a:gd name="connsiteY2" fmla="*/ 3690000 h 3852000"/>
              <a:gd name="connsiteX3" fmla="*/ 3960000 w 9144000"/>
              <a:gd name="connsiteY3" fmla="*/ 3690000 h 3852000"/>
              <a:gd name="connsiteX4" fmla="*/ 4122000 w 9144000"/>
              <a:gd name="connsiteY4" fmla="*/ 3852000 h 3852000"/>
              <a:gd name="connsiteX5" fmla="*/ 9144000 w 9144000"/>
              <a:gd name="connsiteY5" fmla="*/ 3852000 h 3852000"/>
              <a:gd name="connsiteX6" fmla="*/ 9144000 w 9144000"/>
              <a:gd name="connsiteY6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852000">
                <a:moveTo>
                  <a:pt x="9144000" y="0"/>
                </a:moveTo>
                <a:lnTo>
                  <a:pt x="0" y="0"/>
                </a:lnTo>
                <a:lnTo>
                  <a:pt x="0" y="3690000"/>
                </a:lnTo>
                <a:lnTo>
                  <a:pt x="3960000" y="3690000"/>
                </a:lnTo>
                <a:lnTo>
                  <a:pt x="4122000" y="3852000"/>
                </a:lnTo>
                <a:lnTo>
                  <a:pt x="9144000" y="3852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67AC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2000"/>
            <a:ext cx="7102800" cy="1371235"/>
          </a:xfrm>
          <a:prstGeom prst="rect">
            <a:avLst/>
          </a:prstGeom>
          <a:noFill/>
        </p:spPr>
        <p:txBody>
          <a:bodyPr vert="horz" lIns="36000" tIns="36000" rIns="36000" bIns="3579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76800" y="2520000"/>
            <a:ext cx="7104185" cy="648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2A9B269-2C6D-E148-A5FC-8DC30185C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2000" y="4608000"/>
            <a:ext cx="525600" cy="323916"/>
          </a:xfrm>
          <a:prstGeom prst="rect">
            <a:avLst/>
          </a:prstGeom>
        </p:spPr>
      </p:pic>
      <p:sp>
        <p:nvSpPr>
          <p:cNvPr id="23" name="Foliennummernplatzhalter 15">
            <a:extLst>
              <a:ext uri="{FF2B5EF4-FFF2-40B4-BE49-F238E27FC236}">
                <a16:creationId xmlns:a16="http://schemas.microsoft.com/office/drawing/2014/main" id="{8F73CCAB-7ECF-3E44-B582-67966C2905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4986000"/>
            <a:ext cx="489168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BDC9DC12-8722-614F-9561-81B0E1DB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4986000"/>
            <a:ext cx="7036046" cy="1440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67AC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218375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bschluss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D6204E09-0371-5343-B122-715439E79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50" b="52924"/>
          <a:stretch>
            <a:fillRect/>
          </a:stretch>
        </p:blipFill>
        <p:spPr>
          <a:xfrm>
            <a:off x="0" y="0"/>
            <a:ext cx="9144000" cy="3852000"/>
          </a:xfrm>
          <a:custGeom>
            <a:avLst/>
            <a:gdLst>
              <a:gd name="connsiteX0" fmla="*/ 0 w 9144000"/>
              <a:gd name="connsiteY0" fmla="*/ 0 h 3852000"/>
              <a:gd name="connsiteX1" fmla="*/ 9144000 w 9144000"/>
              <a:gd name="connsiteY1" fmla="*/ 0 h 3852000"/>
              <a:gd name="connsiteX2" fmla="*/ 9144000 w 9144000"/>
              <a:gd name="connsiteY2" fmla="*/ 3690000 h 3852000"/>
              <a:gd name="connsiteX3" fmla="*/ 5184000 w 9144000"/>
              <a:gd name="connsiteY3" fmla="*/ 3690000 h 3852000"/>
              <a:gd name="connsiteX4" fmla="*/ 5022000 w 9144000"/>
              <a:gd name="connsiteY4" fmla="*/ 3852000 h 3852000"/>
              <a:gd name="connsiteX5" fmla="*/ 0 w 9144000"/>
              <a:gd name="connsiteY5" fmla="*/ 385200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852000">
                <a:moveTo>
                  <a:pt x="0" y="0"/>
                </a:moveTo>
                <a:lnTo>
                  <a:pt x="9144000" y="0"/>
                </a:lnTo>
                <a:lnTo>
                  <a:pt x="9144000" y="3690000"/>
                </a:lnTo>
                <a:lnTo>
                  <a:pt x="5184000" y="3690000"/>
                </a:lnTo>
                <a:lnTo>
                  <a:pt x="5022000" y="3852000"/>
                </a:lnTo>
                <a:lnTo>
                  <a:pt x="0" y="3852000"/>
                </a:lnTo>
                <a:close/>
              </a:path>
            </a:pathLst>
          </a:custGeom>
        </p:spPr>
      </p:pic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2520000"/>
            <a:ext cx="71028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2A1F57D4-DD9E-D44A-9ED8-524322DC64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00" y="612000"/>
            <a:ext cx="7102800" cy="1371235"/>
          </a:xfrm>
          <a:prstGeom prst="rect">
            <a:avLst/>
          </a:prstGeom>
          <a:noFill/>
        </p:spPr>
        <p:txBody>
          <a:bodyPr vert="horz"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015"/>
              </a:spcBef>
              <a:buNone/>
              <a:defRPr sz="3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00C7C0-6437-B342-871C-9B868BA835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2000" y="4608000"/>
            <a:ext cx="525600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2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400" cy="5151600"/>
          </a:xfrm>
          <a:prstGeom prst="rect">
            <a:avLst/>
          </a:prstGeom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17FE1B09-701D-3E46-B18D-092561ABE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078" y="2237056"/>
            <a:ext cx="7723332" cy="97134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spcBef>
                <a:spcPts val="0"/>
              </a:spcBef>
              <a:buNone/>
              <a:defRPr sz="3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Titel der Präsentation, Arial 38pt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539FB08B-5801-414B-A90D-EF00F3415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077" y="4083918"/>
            <a:ext cx="7723333" cy="57006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>
              <a:buNone/>
              <a:defRPr sz="19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Arial 19pt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33A4B50E-9D00-364C-9F1E-C9F3018545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800" y="3160800"/>
            <a:ext cx="7723332" cy="404733"/>
          </a:xfrm>
          <a:prstGeom prst="rect">
            <a:avLst/>
          </a:prstGeom>
        </p:spPr>
        <p:txBody>
          <a:bodyPr vert="horz" lIns="71579" tIns="35790" rIns="71579" bIns="35790">
            <a:noAutofit/>
          </a:bodyPr>
          <a:lstStyle>
            <a:lvl1pPr>
              <a:buNone/>
              <a:defRPr sz="26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de-DE"/>
              <a:t>Optionaler Untertitel, Arial 26pt</a:t>
            </a:r>
          </a:p>
        </p:txBody>
      </p:sp>
    </p:spTree>
    <p:extLst>
      <p:ext uri="{BB962C8B-B14F-4D97-AF65-F5344CB8AC3E}">
        <p14:creationId xmlns:p14="http://schemas.microsoft.com/office/powerpoint/2010/main" val="1876247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3" y="5147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3E902F0-072C-5941-84E0-194266A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3589126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DC9B8B6-9D1A-7F4B-BACC-FCF3EF2194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050ED23-8535-664A-A772-4459CAAD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3" y="50400"/>
            <a:ext cx="8665475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9D7135C-7EA4-9248-A227-59CA72BE4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</p:spTree>
    <p:extLst>
      <p:ext uri="{BB962C8B-B14F-4D97-AF65-F5344CB8AC3E}">
        <p14:creationId xmlns:p14="http://schemas.microsoft.com/office/powerpoint/2010/main" val="66591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706EC324-F8CC-0745-AA73-0D2A822325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1508841A-BBE3-0C43-BB3A-5CE21099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995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7560000" cy="2931918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/>
            </a:lvl1pPr>
            <a:lvl2pPr marL="389633" indent="0">
              <a:buNone/>
              <a:defRPr sz="2300"/>
            </a:lvl2pPr>
            <a:lvl3pPr marL="779264" indent="0">
              <a:buNone/>
              <a:defRPr sz="2000"/>
            </a:lvl3pPr>
            <a:lvl4pPr marL="1168896" indent="0">
              <a:buNone/>
              <a:defRPr sz="1700"/>
            </a:lvl4pPr>
            <a:lvl5pPr marL="1558528" indent="0">
              <a:buNone/>
              <a:defRPr sz="1700"/>
            </a:lvl5pPr>
            <a:lvl6pPr marL="1948160" indent="0">
              <a:buNone/>
              <a:defRPr sz="1700"/>
            </a:lvl6pPr>
            <a:lvl7pPr marL="2337791" indent="0">
              <a:buNone/>
              <a:defRPr sz="1700"/>
            </a:lvl7pPr>
            <a:lvl8pPr marL="2727422" indent="0">
              <a:buNone/>
              <a:defRPr sz="1700"/>
            </a:lvl8pPr>
            <a:lvl9pPr marL="3117054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229190"/>
            <a:ext cx="756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3" y="5147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</p:spTree>
    <p:extLst>
      <p:ext uri="{BB962C8B-B14F-4D97-AF65-F5344CB8AC3E}">
        <p14:creationId xmlns:p14="http://schemas.microsoft.com/office/powerpoint/2010/main" val="374483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6835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2DF87F1-A5BD-4E34-A146-12B72DAE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0">
            <a:extLst>
              <a:ext uri="{FF2B5EF4-FFF2-40B4-BE49-F238E27FC236}">
                <a16:creationId xmlns:a16="http://schemas.microsoft.com/office/drawing/2014/main" id="{3F61D4DA-8F09-E14F-B3ED-F1B7FF0E8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2" y="5147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099F296-097C-6D40-89C2-CA71768FB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8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71DAB94-B413-F24D-B66C-98E84738FB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3E902F0-072C-5941-84E0-194266A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358912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DC9B8B6-9D1A-7F4B-BACC-FCF3EF2194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050ED23-8535-664A-A772-4459CAAD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65475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9D7135C-7EA4-9248-A227-59CA72BE4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</p:spTree>
    <p:extLst>
      <p:ext uri="{BB962C8B-B14F-4D97-AF65-F5344CB8AC3E}">
        <p14:creationId xmlns:p14="http://schemas.microsoft.com/office/powerpoint/2010/main" val="66591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706EC324-F8CC-0745-AA73-0D2A822325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1508841A-BBE3-0C43-BB3A-5CE21099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5" y="5011200"/>
            <a:ext cx="7036995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7560000" cy="2931918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/>
            </a:lvl1pPr>
            <a:lvl2pPr marL="389642" indent="0">
              <a:buNone/>
              <a:defRPr sz="2300"/>
            </a:lvl2pPr>
            <a:lvl3pPr marL="779283" indent="0">
              <a:buNone/>
              <a:defRPr sz="2000"/>
            </a:lvl3pPr>
            <a:lvl4pPr marL="1168925" indent="0">
              <a:buNone/>
              <a:defRPr sz="1700"/>
            </a:lvl4pPr>
            <a:lvl5pPr marL="1558567" indent="0">
              <a:buNone/>
              <a:defRPr sz="1700"/>
            </a:lvl5pPr>
            <a:lvl6pPr marL="1948208" indent="0">
              <a:buNone/>
              <a:defRPr sz="1700"/>
            </a:lvl6pPr>
            <a:lvl7pPr marL="2337849" indent="0">
              <a:buNone/>
              <a:defRPr sz="1700"/>
            </a:lvl7pPr>
            <a:lvl8pPr marL="2727490" indent="0">
              <a:buNone/>
              <a:defRPr sz="1700"/>
            </a:lvl8pPr>
            <a:lvl9pPr marL="3117132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229190"/>
            <a:ext cx="756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2" y="5147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</p:spTree>
    <p:extLst>
      <p:ext uri="{BB962C8B-B14F-4D97-AF65-F5344CB8AC3E}">
        <p14:creationId xmlns:p14="http://schemas.microsoft.com/office/powerpoint/2010/main" val="3744834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218652" y="1152000"/>
            <a:ext cx="3872862" cy="2952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7" name="Inhaltsplatzhalter 5"/>
          <p:cNvSpPr>
            <a:spLocks noGrp="1"/>
          </p:cNvSpPr>
          <p:nvPr>
            <p:ph sz="half" idx="2"/>
          </p:nvPr>
        </p:nvSpPr>
        <p:spPr>
          <a:xfrm>
            <a:off x="218652" y="1635646"/>
            <a:ext cx="3872862" cy="2936353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0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1" name="Inhaltsplatzhalter 5"/>
          <p:cNvSpPr>
            <a:spLocks noGrp="1"/>
          </p:cNvSpPr>
          <p:nvPr>
            <p:ph sz="half" idx="11"/>
          </p:nvPr>
        </p:nvSpPr>
        <p:spPr>
          <a:xfrm>
            <a:off x="4337921" y="1635646"/>
            <a:ext cx="3872862" cy="2936353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2" name="Textplatzhalter 4"/>
          <p:cNvSpPr>
            <a:spLocks noGrp="1"/>
          </p:cNvSpPr>
          <p:nvPr>
            <p:ph type="body" idx="12"/>
          </p:nvPr>
        </p:nvSpPr>
        <p:spPr>
          <a:xfrm>
            <a:off x="4337921" y="1152000"/>
            <a:ext cx="3872862" cy="2952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5F6A4B93-D5D9-A54A-8EEA-3554F7A6CB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5878D4F-69DE-F249-A307-397F833458F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2C056C73-24C8-0841-967B-C075E8AF9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2" y="5147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</p:spTree>
    <p:extLst>
      <p:ext uri="{BB962C8B-B14F-4D97-AF65-F5344CB8AC3E}">
        <p14:creationId xmlns:p14="http://schemas.microsoft.com/office/powerpoint/2010/main" val="3367268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2" y="1152001"/>
            <a:ext cx="38736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5600"/>
            <a:ext cx="3873600" cy="28764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0" marR="0" indent="0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79" marR="0" lvl="3" indent="-223679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  <a:p>
            <a:pPr lvl="3"/>
            <a:endParaRPr lang="de-DE"/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37857" y="1151542"/>
            <a:ext cx="3872862" cy="342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4" name="Foliennummernplatzhalter 15">
            <a:extLst>
              <a:ext uri="{FF2B5EF4-FFF2-40B4-BE49-F238E27FC236}">
                <a16:creationId xmlns:a16="http://schemas.microsoft.com/office/drawing/2014/main" id="{EC69D997-E21F-BF44-B0F8-1C2E2DF1C8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17F444A3-4308-6843-ACA5-2463130882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A1BBAD96-AA26-FE41-953C-1019A2C56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3" y="5040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</p:spTree>
    <p:extLst>
      <p:ext uri="{BB962C8B-B14F-4D97-AF65-F5344CB8AC3E}">
        <p14:creationId xmlns:p14="http://schemas.microsoft.com/office/powerpoint/2010/main" val="783314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8" y="616988"/>
            <a:ext cx="7310242" cy="1371235"/>
          </a:xfrm>
          <a:prstGeom prst="rect">
            <a:avLst/>
          </a:prstGeom>
          <a:noFill/>
        </p:spPr>
        <p:txBody>
          <a:bodyPr vert="horz" lIns="71579" tIns="35790" rIns="71579" bIns="35790">
            <a:normAutofit/>
          </a:bodyPr>
          <a:lstStyle>
            <a:lvl1pPr marL="84540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91077" y="2571750"/>
            <a:ext cx="7269032" cy="426752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14D430D1-9313-E249-B4D4-0B3AE1A96E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B519FCA9-5364-D044-B2B5-872CBBC0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09095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2" y="1152000"/>
            <a:ext cx="38736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5600"/>
            <a:ext cx="3873600" cy="28764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0" marR="0" indent="0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85" marR="0" lvl="3" indent="-223685" algn="l" defTabSz="3896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  <a:p>
            <a:pPr lvl="3"/>
            <a:endParaRPr lang="de-DE"/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37857" y="1151542"/>
            <a:ext cx="3872862" cy="342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4" name="Foliennummernplatzhalter 15">
            <a:extLst>
              <a:ext uri="{FF2B5EF4-FFF2-40B4-BE49-F238E27FC236}">
                <a16:creationId xmlns:a16="http://schemas.microsoft.com/office/drawing/2014/main" id="{EC69D997-E21F-BF44-B0F8-1C2E2DF1C8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17F444A3-4308-6843-ACA5-2463130882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A1BBAD96-AA26-FE41-953C-1019A2C56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2" y="50400"/>
            <a:ext cx="8228649" cy="648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</p:spTree>
    <p:extLst>
      <p:ext uri="{BB962C8B-B14F-4D97-AF65-F5344CB8AC3E}">
        <p14:creationId xmlns:p14="http://schemas.microsoft.com/office/powerpoint/2010/main" val="783314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bschnitt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4467" y="616988"/>
            <a:ext cx="7310242" cy="1371235"/>
          </a:xfrm>
          <a:prstGeom prst="rect">
            <a:avLst/>
          </a:prstGeom>
          <a:noFill/>
        </p:spPr>
        <p:txBody>
          <a:bodyPr vert="horz" lIns="71579" tIns="35790" rIns="71579" bIns="35790">
            <a:normAutofit/>
          </a:bodyPr>
          <a:lstStyle>
            <a:lvl1pPr marL="84542" indent="0" algn="l">
              <a:lnSpc>
                <a:spcPct val="100000"/>
              </a:lnSpc>
              <a:spcBef>
                <a:spcPts val="1015"/>
              </a:spcBef>
              <a:buNone/>
              <a:defRPr sz="33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20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9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Abschnittüberschrift Arial 33pt,  z.B. für Themenschwerpunkte</a:t>
            </a:r>
          </a:p>
        </p:txBody>
      </p:sp>
      <p:sp>
        <p:nvSpPr>
          <p:cNvPr id="8" name="Titel 10"/>
          <p:cNvSpPr>
            <a:spLocks noGrp="1"/>
          </p:cNvSpPr>
          <p:nvPr>
            <p:ph type="title" hasCustomPrompt="1"/>
          </p:nvPr>
        </p:nvSpPr>
        <p:spPr>
          <a:xfrm>
            <a:off x="691076" y="2571750"/>
            <a:ext cx="7269032" cy="426752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 oder Stichwort, Arial fett 22pt</a:t>
            </a:r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14D430D1-9313-E249-B4D4-0B3AE1A96E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2378"/>
            <a:ext cx="489168" cy="15645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B519FCA9-5364-D044-B2B5-872CBBC0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11200"/>
            <a:ext cx="7036046" cy="13881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</p:spTree>
    <p:extLst>
      <p:ext uri="{BB962C8B-B14F-4D97-AF65-F5344CB8AC3E}">
        <p14:creationId xmlns:p14="http://schemas.microsoft.com/office/powerpoint/2010/main" val="2090958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6">
            <a:extLst>
              <a:ext uri="{FF2B5EF4-FFF2-40B4-BE49-F238E27FC236}">
                <a16:creationId xmlns:a16="http://schemas.microsoft.com/office/drawing/2014/main" id="{063EB2B9-E798-8244-89B4-03A53AD82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1264" cy="5158836"/>
          </a:xfrm>
          <a:prstGeom prst="rect">
            <a:avLst/>
          </a:prstGeom>
        </p:spPr>
      </p:pic>
      <p:sp>
        <p:nvSpPr>
          <p:cNvPr id="6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75078" y="615908"/>
            <a:ext cx="6792215" cy="1319198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Abschlusstext z.B. „Vielen Dank für Ihre Aufmerksamkeit“, Arial 30pt fett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5078" y="2522778"/>
            <a:ext cx="6792215" cy="627066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>
              <a:buNone/>
              <a:defRPr sz="19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Vortragender, 19pt Arial</a:t>
            </a:r>
          </a:p>
        </p:txBody>
      </p:sp>
    </p:spTree>
    <p:extLst>
      <p:ext uri="{BB962C8B-B14F-4D97-AF65-F5344CB8AC3E}">
        <p14:creationId xmlns:p14="http://schemas.microsoft.com/office/powerpoint/2010/main" val="120277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" y="0"/>
            <a:ext cx="9171264" cy="51588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4" y="74205"/>
            <a:ext cx="8229109" cy="55333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langer Titel über 1 1/2 Zeilen, </a:t>
            </a:r>
            <a:br>
              <a:rPr lang="de-DE" sz="1900"/>
            </a:br>
            <a:r>
              <a:rPr lang="de-DE" sz="1900"/>
              <a:t>Arial fett 24pt</a:t>
            </a:r>
            <a:endParaRPr lang="de-DE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4" y="915552"/>
            <a:ext cx="7364905" cy="3351264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22pt</a:t>
            </a:r>
          </a:p>
          <a:p>
            <a:pPr lvl="1"/>
            <a:r>
              <a:rPr lang="de-DE"/>
              <a:t>Zweite Ebene, Arial 22pt</a:t>
            </a:r>
          </a:p>
          <a:p>
            <a:pPr lvl="2"/>
            <a:r>
              <a:rPr lang="de-DE"/>
              <a:t>Dritte Ebene, Arial 20pt</a:t>
            </a:r>
          </a:p>
          <a:p>
            <a:pPr lvl="3"/>
            <a:r>
              <a:rPr lang="de-DE"/>
              <a:t>Vierte Ebene, Arial 16pt</a:t>
            </a:r>
          </a:p>
          <a:p>
            <a:pPr lvl="4"/>
            <a:r>
              <a:rPr lang="de-DE"/>
              <a:t>Fünfte Ebene, Arial 14pt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DA564DE3-DA9B-40DE-8C77-6061215463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66627" y="4951926"/>
            <a:ext cx="3061765" cy="27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893FBD5D-CDCF-4657-ADEC-6704578B1F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8260" y="4951926"/>
            <a:ext cx="468367" cy="27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28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über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2DC9B8B6-9D1A-7F4B-BACC-FCF3EF2194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200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2" y="5040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überlanger Titel, Arial fett 19pt (bitte nur als Ausnahme nutzen, falls Titel nicht auf mind. 1 1/2 Zeilen gekürzt werden kann!)</a:t>
            </a:r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9D7135C-7EA4-9248-A227-59CA72BE4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652" y="1152000"/>
            <a:ext cx="7560000" cy="34200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18pt </a:t>
            </a:r>
          </a:p>
          <a:p>
            <a:pPr lvl="1"/>
            <a:r>
              <a:rPr lang="de-DE"/>
              <a:t>Zweite Ebene, Arial 18pt</a:t>
            </a:r>
          </a:p>
          <a:p>
            <a:pPr lvl="2"/>
            <a:r>
              <a:rPr lang="de-DE"/>
              <a:t>Dritte Ebene, Arial 16pt</a:t>
            </a:r>
          </a:p>
          <a:p>
            <a:pPr lvl="3"/>
            <a:r>
              <a:rPr lang="de-DE"/>
              <a:t>Vierte Ebene, Arial 13pt</a:t>
            </a:r>
          </a:p>
          <a:p>
            <a:pPr lvl="4"/>
            <a:r>
              <a:rPr lang="de-DE"/>
              <a:t>Fünfte Ebene, Arial 11pt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F07E724-603E-406E-B439-508F96ED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1937293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" y="0"/>
            <a:ext cx="9171264" cy="51588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8663" y="74204"/>
            <a:ext cx="8229109" cy="55333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lang="de-DE" sz="1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 algn="l"/>
            <a:r>
              <a:rPr lang="de-DE" sz="1900"/>
              <a:t>Beispiel langer Titel über 1 1/2 Zeilen, </a:t>
            </a:r>
            <a:br>
              <a:rPr lang="de-DE" sz="1900"/>
            </a:br>
            <a:r>
              <a:rPr lang="de-DE" sz="1900"/>
              <a:t>Arial fett 24pt</a:t>
            </a:r>
            <a:endParaRPr lang="de-DE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915552"/>
            <a:ext cx="7364905" cy="3351264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68" indent="-243526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defRPr sz="13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22pt</a:t>
            </a:r>
          </a:p>
          <a:p>
            <a:pPr lvl="1"/>
            <a:r>
              <a:rPr lang="de-DE"/>
              <a:t>Zweite Ebene, Arial 22pt</a:t>
            </a:r>
          </a:p>
          <a:p>
            <a:pPr lvl="2"/>
            <a:r>
              <a:rPr lang="de-DE"/>
              <a:t>Dritte Ebene, Arial 20pt</a:t>
            </a:r>
          </a:p>
          <a:p>
            <a:pPr lvl="3"/>
            <a:r>
              <a:rPr lang="de-DE"/>
              <a:t>Vierte Ebene, Arial 16pt</a:t>
            </a:r>
          </a:p>
          <a:p>
            <a:pPr lvl="4"/>
            <a:r>
              <a:rPr lang="de-DE"/>
              <a:t>Fünfte Ebene, Arial 14pt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DA564DE3-DA9B-40DE-8C77-6061215463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66626" y="4951926"/>
            <a:ext cx="3061765" cy="27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DVGW-Präsidiumssitzung 17. Mai 2022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893FBD5D-CDCF-4657-ADEC-6704578B1F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8259" y="4951926"/>
            <a:ext cx="468367" cy="27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28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/Grafik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706EC324-F8CC-0745-AA73-0D2A822325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219600" y="1152000"/>
            <a:ext cx="7560000" cy="2859910"/>
          </a:xfrm>
          <a:prstGeom prst="rect">
            <a:avLst/>
          </a:prstGeom>
        </p:spPr>
        <p:txBody>
          <a:bodyPr lIns="71579" tIns="35790" rIns="71579" bIns="35790">
            <a:normAutofit/>
          </a:bodyPr>
          <a:lstStyle>
            <a:lvl1pPr marL="0" indent="0">
              <a:buNone/>
              <a:defRPr sz="2700"/>
            </a:lvl1pPr>
            <a:lvl2pPr marL="389642" indent="0">
              <a:buNone/>
              <a:defRPr sz="2300"/>
            </a:lvl2pPr>
            <a:lvl3pPr marL="779283" indent="0">
              <a:buNone/>
              <a:defRPr sz="2000"/>
            </a:lvl3pPr>
            <a:lvl4pPr marL="1168925" indent="0">
              <a:buNone/>
              <a:defRPr sz="1700"/>
            </a:lvl4pPr>
            <a:lvl5pPr marL="1558567" indent="0">
              <a:buNone/>
              <a:defRPr sz="1700"/>
            </a:lvl5pPr>
            <a:lvl6pPr marL="1948208" indent="0">
              <a:buNone/>
              <a:defRPr sz="1700"/>
            </a:lvl6pPr>
            <a:lvl7pPr marL="2337849" indent="0">
              <a:buNone/>
              <a:defRPr sz="1700"/>
            </a:lvl7pPr>
            <a:lvl8pPr marL="2727490" indent="0">
              <a:buNone/>
              <a:defRPr sz="1700"/>
            </a:lvl8pPr>
            <a:lvl9pPr marL="3117132" indent="0">
              <a:buNone/>
              <a:defRPr sz="17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0"/>
          </p:nvPr>
        </p:nvSpPr>
        <p:spPr>
          <a:xfrm>
            <a:off x="219600" y="4229190"/>
            <a:ext cx="7560000" cy="34281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D3C6A549-2FA4-8B4A-B882-9D9A55942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DB5DC4-9B72-4016-842A-F6C22B15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42495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/>
          </p:cNvSpPr>
          <p:nvPr>
            <p:ph sz="half" idx="2"/>
          </p:nvPr>
        </p:nvSpPr>
        <p:spPr>
          <a:xfrm>
            <a:off x="218652" y="1692000"/>
            <a:ext cx="3690000" cy="2876400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 b="0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1" name="Inhaltsplatzhalter 5"/>
          <p:cNvSpPr>
            <a:spLocks noGrp="1"/>
          </p:cNvSpPr>
          <p:nvPr>
            <p:ph sz="half" idx="11"/>
          </p:nvPr>
        </p:nvSpPr>
        <p:spPr>
          <a:xfrm>
            <a:off x="4088652" y="1692000"/>
            <a:ext cx="3690000" cy="2879999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5F6A4B93-D5D9-A54A-8EEA-3554F7A6CB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2C056C73-24C8-0841-967B-C075E8AF9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C5CCD94-20C5-B44C-9889-D8BB47752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652" y="1152000"/>
            <a:ext cx="36900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B031809-6191-5049-8495-D08D3D5331B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088652" y="1152000"/>
            <a:ext cx="3690000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F112BB5-3F5D-40A6-8C49-E04B605A9B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789456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idx="1"/>
          </p:nvPr>
        </p:nvSpPr>
        <p:spPr>
          <a:xfrm>
            <a:off x="218652" y="1152001"/>
            <a:ext cx="3690001" cy="34280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lIns="71579" tIns="35790" rIns="71579" bIns="35790"/>
          <a:lstStyle>
            <a:lvl1pPr marL="0" indent="0">
              <a:buNone/>
              <a:defRPr sz="1600" b="1" i="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653" y="1692000"/>
            <a:ext cx="3690000" cy="2876400"/>
          </a:xfrm>
          <a:prstGeom prst="rect">
            <a:avLst/>
          </a:prstGeom>
        </p:spPr>
        <p:txBody>
          <a:bodyPr vert="horz" lIns="71579" tIns="35790" rIns="71579" bIns="35790">
            <a:normAutofit/>
          </a:bodyPr>
          <a:lstStyle>
            <a:lvl1pPr marL="0" indent="0">
              <a:buNone/>
              <a:defRPr sz="1700">
                <a:solidFill>
                  <a:srgbClr val="0E2954"/>
                </a:solidFill>
                <a:latin typeface="Arial"/>
                <a:cs typeface="Arial"/>
              </a:defRPr>
            </a:lvl1pPr>
            <a:lvl2pPr marL="633152" indent="-243520">
              <a:buFont typeface="Arial" pitchFamily="34" charset="0"/>
              <a:buChar char="•"/>
              <a:defRPr sz="1700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E2954"/>
                </a:solidFill>
                <a:latin typeface="Arial"/>
                <a:cs typeface="Arial"/>
              </a:defRPr>
            </a:lvl3pPr>
            <a:lvl4pPr marL="0" marR="0" indent="0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aseline="0">
                <a:solidFill>
                  <a:srgbClr val="0E2954"/>
                </a:solidFill>
                <a:latin typeface="Arial"/>
                <a:cs typeface="Arial"/>
              </a:defRPr>
            </a:lvl4pPr>
            <a:lvl5pPr marL="0" indent="0">
              <a:defRPr sz="11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marL="223679" marR="0" lvl="3" indent="-223679" algn="l" defTabSz="3896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de-DE"/>
              <a:t>Aufzählung Arial 13pt</a:t>
            </a:r>
          </a:p>
          <a:p>
            <a:pPr lvl="3"/>
            <a:endParaRPr lang="de-DE"/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57B7895-4E85-AC4B-B8FC-16B59BB243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88652" y="1151542"/>
            <a:ext cx="3690000" cy="3420458"/>
          </a:xfrm>
          <a:prstGeom prst="rect">
            <a:avLst/>
          </a:prstGeom>
        </p:spPr>
        <p:txBody>
          <a:bodyPr lIns="71579" tIns="35790" rIns="71579" bIns="35790"/>
          <a:lstStyle>
            <a:lvl1pPr marL="0" indent="0">
              <a:buNone/>
              <a:defRPr sz="16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14" name="Foliennummernplatzhalter 15">
            <a:extLst>
              <a:ext uri="{FF2B5EF4-FFF2-40B4-BE49-F238E27FC236}">
                <a16:creationId xmlns:a16="http://schemas.microsoft.com/office/drawing/2014/main" id="{EC69D997-E21F-BF44-B0F8-1C2E2DF1C8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39717-DBBA-4F45-8CD2-B914BAB345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9E6E1938-1E42-1540-BB0B-DC1CE042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651" y="51470"/>
            <a:ext cx="8640000" cy="684000"/>
          </a:xfrm>
          <a:prstGeom prst="rect">
            <a:avLst/>
          </a:prstGeom>
        </p:spPr>
        <p:txBody>
          <a:bodyPr vert="horz" lIns="71579" tIns="35790" rIns="71579" bIns="35790"/>
          <a:lstStyle>
            <a:lvl1pPr algn="l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3D8F8E8F-CAA6-42F6-B121-79E0E950C8D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Sitzung Gesamtbetriebsrat und Wirtschaftsausschuss am 02. Juni 2022</a:t>
            </a:r>
          </a:p>
        </p:txBody>
      </p:sp>
    </p:spTree>
    <p:extLst>
      <p:ext uri="{BB962C8B-B14F-4D97-AF65-F5344CB8AC3E}">
        <p14:creationId xmlns:p14="http://schemas.microsoft.com/office/powerpoint/2010/main" val="108729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5">
            <a:extLst>
              <a:ext uri="{FF2B5EF4-FFF2-40B4-BE49-F238E27FC236}">
                <a16:creationId xmlns:a16="http://schemas.microsoft.com/office/drawing/2014/main" id="{82183B91-C13B-D14F-8ECA-8052FDC506A3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200" cy="515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174" r:id="rId2"/>
    <p:sldLayoutId id="2147484175" r:id="rId3"/>
    <p:sldLayoutId id="2147484176" r:id="rId4"/>
    <p:sldLayoutId id="2147483650" r:id="rId5"/>
    <p:sldLayoutId id="2147483682" r:id="rId6"/>
    <p:sldLayoutId id="2147483684" r:id="rId7"/>
    <p:sldLayoutId id="2147483683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3688" r:id="rId16"/>
    <p:sldLayoutId id="2147483652" r:id="rId17"/>
    <p:sldLayoutId id="2147483687" r:id="rId18"/>
    <p:sldLayoutId id="2147483957" r:id="rId19"/>
    <p:sldLayoutId id="2147483958" r:id="rId20"/>
    <p:sldLayoutId id="2147483959" r:id="rId21"/>
    <p:sldLayoutId id="2147483960" r:id="rId22"/>
    <p:sldLayoutId id="2147483961" r:id="rId23"/>
    <p:sldLayoutId id="2147484184" r:id="rId24"/>
    <p:sldLayoutId id="2147484185" r:id="rId25"/>
    <p:sldLayoutId id="2147484186" r:id="rId26"/>
    <p:sldLayoutId id="2147484187" r:id="rId27"/>
    <p:sldLayoutId id="2147484188" r:id="rId28"/>
    <p:sldLayoutId id="2147484189" r:id="rId29"/>
    <p:sldLayoutId id="2147484190" r:id="rId30"/>
    <p:sldLayoutId id="2147484191" r:id="rId31"/>
    <p:sldLayoutId id="2147483962" r:id="rId32"/>
    <p:sldLayoutId id="2147483963" r:id="rId33"/>
    <p:sldLayoutId id="2147483964" r:id="rId34"/>
    <p:sldLayoutId id="2147483947" r:id="rId35"/>
    <p:sldLayoutId id="2147483948" r:id="rId36"/>
    <p:sldLayoutId id="2147483949" r:id="rId37"/>
    <p:sldLayoutId id="2147483950" r:id="rId38"/>
    <p:sldLayoutId id="2147483951" r:id="rId39"/>
    <p:sldLayoutId id="2147484192" r:id="rId40"/>
    <p:sldLayoutId id="2147484193" r:id="rId41"/>
    <p:sldLayoutId id="2147484194" r:id="rId42"/>
    <p:sldLayoutId id="2147483952" r:id="rId43"/>
    <p:sldLayoutId id="2147483953" r:id="rId44"/>
    <p:sldLayoutId id="2147483954" r:id="rId45"/>
    <p:sldLayoutId id="2147483938" r:id="rId46"/>
    <p:sldLayoutId id="2147484195" r:id="rId47"/>
    <p:sldLayoutId id="2147484196" r:id="rId48"/>
    <p:sldLayoutId id="2147484197" r:id="rId49"/>
    <p:sldLayoutId id="2147483939" r:id="rId50"/>
    <p:sldLayoutId id="2147483940" r:id="rId51"/>
    <p:sldLayoutId id="2147483941" r:id="rId52"/>
    <p:sldLayoutId id="2147483942" r:id="rId53"/>
    <p:sldLayoutId id="2147484198" r:id="rId54"/>
    <p:sldLayoutId id="2147484199" r:id="rId55"/>
    <p:sldLayoutId id="2147483943" r:id="rId56"/>
    <p:sldLayoutId id="2147483944" r:id="rId57"/>
    <p:sldLayoutId id="2147483945" r:id="rId58"/>
    <p:sldLayoutId id="2147484200" r:id="rId59"/>
    <p:sldLayoutId id="2147483975" r:id="rId60"/>
  </p:sldLayoutIdLst>
  <p:hf hdr="0" dt="0"/>
  <p:txStyles>
    <p:titleStyle>
      <a:lvl1pPr algn="ctr" defTabSz="389642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31" indent="-292231" algn="l" defTabSz="38964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68" indent="-243526" algn="l" defTabSz="389642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74104" indent="-194821" algn="l" defTabSz="3896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746" indent="-194821" algn="l" defTabSz="389642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87" indent="-194821" algn="l" defTabSz="389642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3029" indent="-194821" algn="l" defTabSz="38964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670" indent="-194821" algn="l" defTabSz="38964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311" indent="-194821" algn="l" defTabSz="38964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953" indent="-194821" algn="l" defTabSz="38964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42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83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925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67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208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849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490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132" algn="l" defTabSz="3896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png"/><Relationship Id="rId19" Type="http://schemas.openxmlformats.org/officeDocument/2006/relationships/image" Target="../media/image61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esnetzagentur.de/DE/Fachthemen/ElektrizitaetundGas/Versorgungssicherheit/aktuelle_gasversorgung/start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3046C9-471A-4150-BDF6-3EB4A748DC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4466" y="612001"/>
            <a:ext cx="8000729" cy="2553587"/>
          </a:xfrm>
        </p:spPr>
        <p:txBody>
          <a:bodyPr>
            <a:normAutofit/>
          </a:bodyPr>
          <a:lstStyle/>
          <a:p>
            <a:r>
              <a:rPr lang="de-DE" sz="3600" dirty="0">
                <a:effectLst/>
                <a:latin typeface="+mj-lt"/>
                <a:ea typeface="Calibri" panose="020F0502020204030204" pitchFamily="34" charset="0"/>
              </a:rPr>
              <a:t>Fakten und Empfehlungen zur Gasversorgungssituation </a:t>
            </a:r>
          </a:p>
          <a:p>
            <a:r>
              <a:rPr lang="de-DE" sz="3600" dirty="0">
                <a:latin typeface="+mj-lt"/>
                <a:ea typeface="Calibri" panose="020F0502020204030204" pitchFamily="34" charset="0"/>
              </a:rPr>
              <a:t> </a:t>
            </a:r>
          </a:p>
          <a:p>
            <a:endParaRPr lang="de-DE" sz="36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BF88C2-37E5-4752-9ACF-E097A26687E8}"/>
              </a:ext>
            </a:extLst>
          </p:cNvPr>
          <p:cNvSpPr txBox="1"/>
          <p:nvPr/>
        </p:nvSpPr>
        <p:spPr>
          <a:xfrm>
            <a:off x="840828" y="4198883"/>
            <a:ext cx="676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FF00FF"/>
                </a:highlight>
              </a:rPr>
              <a:t>&lt;Autor&gt;</a:t>
            </a:r>
            <a:r>
              <a:rPr lang="de-DE" dirty="0"/>
              <a:t>; Deutscher Verein des Gas- und Wasserfache e.V., August 2022</a:t>
            </a:r>
          </a:p>
        </p:txBody>
      </p:sp>
    </p:spTree>
    <p:extLst>
      <p:ext uri="{BB962C8B-B14F-4D97-AF65-F5344CB8AC3E}">
        <p14:creationId xmlns:p14="http://schemas.microsoft.com/office/powerpoint/2010/main" val="3641245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800" dirty="0"/>
              <a:t>Vorbeugend haben die Bundesregierung und die BNetzA Vorkehrungen getroffen, um einen etwaigen Schaden durch Gasmangel zu minimieren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29543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Geschützte Kunden werden in jedem Fall versorgt werden.</a:t>
            </a:r>
          </a:p>
          <a:p>
            <a:endParaRPr lang="de-DE" dirty="0"/>
          </a:p>
          <a:p>
            <a:r>
              <a:rPr lang="de-DE" sz="1200" dirty="0"/>
              <a:t>Von einer Gasmangellage wären zuerst die Gaskraftwerksbetreiber und danach Teile der Industrie betroffen.</a:t>
            </a:r>
          </a:p>
          <a:p>
            <a:endParaRPr lang="de-DE" sz="1200" dirty="0"/>
          </a:p>
          <a:p>
            <a:r>
              <a:rPr lang="de-DE" sz="1200" dirty="0"/>
              <a:t>Die privaten Gaskunden machen nur 30% des Gasabsatzes aus. Das ist eine Mengen, die durch die Gasbezüge aus NOR, NL, Belgien etc. gedeckt werden kann.</a:t>
            </a:r>
          </a:p>
          <a:p>
            <a:endParaRPr lang="de-DE" sz="1200" dirty="0"/>
          </a:p>
          <a:p>
            <a:r>
              <a:rPr lang="de-DE" sz="1200" dirty="0"/>
              <a:t>Die privaten Gaskunden hängen an den Verteilnetzen (im Millibar-Bereich), ein Druck der jederzeit gewährleistet werden wird.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C99E03F-7FC1-CF30-D1AF-02012E910CE8}"/>
              </a:ext>
            </a:extLst>
          </p:cNvPr>
          <p:cNvSpPr txBox="1"/>
          <p:nvPr/>
        </p:nvSpPr>
        <p:spPr>
          <a:xfrm>
            <a:off x="3637357" y="1026200"/>
            <a:ext cx="49604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Kraftwerke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1CDC80-CF50-AA54-D917-0694BCDAB063}"/>
              </a:ext>
            </a:extLst>
          </p:cNvPr>
          <p:cNvSpPr txBox="1"/>
          <p:nvPr/>
        </p:nvSpPr>
        <p:spPr>
          <a:xfrm>
            <a:off x="4169229" y="1575433"/>
            <a:ext cx="4428604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Industrie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mit unterbrechbaren Verträgen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abschaltbar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bivalent mit Alternativen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BE4C124-4E39-E616-2DE7-97CC6B2C208C}"/>
              </a:ext>
            </a:extLst>
          </p:cNvPr>
          <p:cNvSpPr txBox="1"/>
          <p:nvPr/>
        </p:nvSpPr>
        <p:spPr>
          <a:xfrm>
            <a:off x="4786018" y="3011818"/>
            <a:ext cx="3811815" cy="58477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FFF00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r>
              <a:rPr lang="de-DE" dirty="0"/>
              <a:t>Industrie</a:t>
            </a:r>
          </a:p>
          <a:p>
            <a:pPr marL="285750" indent="-285750">
              <a:buFontTx/>
              <a:buChar char="-"/>
            </a:pPr>
            <a:r>
              <a:rPr lang="de-DE" dirty="0"/>
              <a:t>andere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CA4DD6-BC6E-3152-B5D6-B6E77B756D8C}"/>
              </a:ext>
            </a:extLst>
          </p:cNvPr>
          <p:cNvSpPr txBox="1"/>
          <p:nvPr/>
        </p:nvSpPr>
        <p:spPr>
          <a:xfrm>
            <a:off x="5218758" y="3709539"/>
            <a:ext cx="337907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Geschützte Kunden</a:t>
            </a:r>
          </a:p>
          <a:p>
            <a:pPr marL="285750" indent="-285750">
              <a:buFontTx/>
              <a:buChar char="-"/>
            </a:pPr>
            <a:r>
              <a:rPr lang="de-DE" sz="1200" dirty="0"/>
              <a:t>Privathaushalte</a:t>
            </a:r>
          </a:p>
          <a:p>
            <a:pPr marL="285750" indent="-285750">
              <a:buFontTx/>
              <a:buChar char="-"/>
            </a:pPr>
            <a:r>
              <a:rPr lang="de-DE" sz="1200" dirty="0"/>
              <a:t>Krankenhäuser</a:t>
            </a:r>
          </a:p>
          <a:p>
            <a:pPr marL="285750" indent="-285750">
              <a:buFontTx/>
              <a:buChar char="-"/>
            </a:pPr>
            <a:r>
              <a:rPr lang="de-DE" sz="1200" dirty="0"/>
              <a:t>…</a:t>
            </a:r>
          </a:p>
        </p:txBody>
      </p:sp>
      <p:sp>
        <p:nvSpPr>
          <p:cNvPr id="12" name="Foliennummernplatzhalter 15">
            <a:extLst>
              <a:ext uri="{FF2B5EF4-FFF2-40B4-BE49-F238E27FC236}">
                <a16:creationId xmlns:a16="http://schemas.microsoft.com/office/drawing/2014/main" id="{11064B13-F0D5-CECB-7E26-BBA698A67B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45715530-6A2E-3143-8A7B-F794D2FD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169184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Im Fokus der Politik stand bis jetzt vor allem die Vermeidung von Destabilisierungen-Kaskaden der Versorger-Kette – vom Import runter bis zu den Stadtwerken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383552"/>
            <a:ext cx="2954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Stützung des Importeurs UNIPER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A5C5A3-DD26-9FE4-25CD-1A338FFD48C3}"/>
              </a:ext>
            </a:extLst>
          </p:cNvPr>
          <p:cNvSpPr txBox="1"/>
          <p:nvPr/>
        </p:nvSpPr>
        <p:spPr>
          <a:xfrm>
            <a:off x="251518" y="2252529"/>
            <a:ext cx="418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Anpassung des sog. Energiesicherungs-Gesetzes (</a:t>
            </a:r>
            <a:r>
              <a:rPr lang="de-DE" dirty="0" err="1"/>
              <a:t>EnSiG</a:t>
            </a:r>
            <a:r>
              <a:rPr lang="de-DE" dirty="0"/>
              <a:t>) und Schaffung eines Preisweitergabe- oder eines  Umlagemechanismus‘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1FF51E-E528-20E7-C0BC-E6620A70BE0F}"/>
              </a:ext>
            </a:extLst>
          </p:cNvPr>
          <p:cNvSpPr txBox="1"/>
          <p:nvPr/>
        </p:nvSpPr>
        <p:spPr>
          <a:xfrm>
            <a:off x="251518" y="3713567"/>
            <a:ext cx="356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 der Entwicklung: Instrumente zur Unterstützung privater Haushalte</a:t>
            </a:r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A8089400-CE36-3D53-CC37-4633FA70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71" y="1249807"/>
            <a:ext cx="1311713" cy="7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958B2149-81A2-6653-32BD-E3EA66DE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639" y="2222513"/>
            <a:ext cx="1311189" cy="861014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36C8415F-CAEC-AD64-449A-BE52619E9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370" y="3386137"/>
            <a:ext cx="1311713" cy="1021438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AB9C66BF-6927-B692-3770-BEFB22A69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772" y="1249807"/>
            <a:ext cx="3248002" cy="3157768"/>
          </a:xfrm>
          <a:prstGeom prst="rect">
            <a:avLst/>
          </a:prstGeom>
        </p:spPr>
      </p:pic>
      <p:sp>
        <p:nvSpPr>
          <p:cNvPr id="82" name="Foliennummernplatzhalter 15">
            <a:extLst>
              <a:ext uri="{FF2B5EF4-FFF2-40B4-BE49-F238E27FC236}">
                <a16:creationId xmlns:a16="http://schemas.microsoft.com/office/drawing/2014/main" id="{7248842B-7962-FD6E-FBA6-9768FFDD02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Fußzeilenplatzhalter 4">
            <a:extLst>
              <a:ext uri="{FF2B5EF4-FFF2-40B4-BE49-F238E27FC236}">
                <a16:creationId xmlns:a16="http://schemas.microsoft.com/office/drawing/2014/main" id="{85A85918-1E11-D447-AF69-74B07CA2C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384657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Dennoch macht Gassparen (generell Energiesparen) in Privathaushalten Sinn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93F85B4-2498-81AC-C91A-F8C45995B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87" y="1542440"/>
            <a:ext cx="5657920" cy="234638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C572533-BD44-4ACF-329C-B5149373338A}"/>
              </a:ext>
            </a:extLst>
          </p:cNvPr>
          <p:cNvSpPr txBox="1"/>
          <p:nvPr/>
        </p:nvSpPr>
        <p:spPr>
          <a:xfrm>
            <a:off x="251520" y="1383552"/>
            <a:ext cx="2954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Tipps vom DVGW und der ASUE helfen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die Umwelt noch mehr zu schützen</a:t>
            </a:r>
          </a:p>
          <a:p>
            <a:pPr marL="285750" indent="-285750">
              <a:buFontTx/>
              <a:buChar char="-"/>
            </a:pPr>
            <a:r>
              <a:rPr lang="de-DE" dirty="0"/>
              <a:t>den Geldbeutel zu schonen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Die meisten Tipps sind </a:t>
            </a:r>
            <a:r>
              <a:rPr lang="de-DE" u="sng" dirty="0"/>
              <a:t>ohne</a:t>
            </a:r>
            <a:r>
              <a:rPr lang="de-DE" dirty="0"/>
              <a:t> jeglichen Komfort-Verlust  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6EA5C7E-558D-2359-319F-637F370100ED}"/>
              </a:ext>
            </a:extLst>
          </p:cNvPr>
          <p:cNvSpPr txBox="1"/>
          <p:nvPr/>
        </p:nvSpPr>
        <p:spPr>
          <a:xfrm>
            <a:off x="3391487" y="3894082"/>
            <a:ext cx="5657920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ym typeface="Wingdings" panose="05000000000000000000" pitchFamily="2" charset="2"/>
              </a:rPr>
              <a:t> s</a:t>
            </a:r>
            <a:r>
              <a:rPr lang="de-DE" sz="1000" b="1" dirty="0"/>
              <a:t>iehe gesonderte Präsentationsunterlagen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54231BD-C786-E846-82EC-15FA9537473C}"/>
              </a:ext>
            </a:extLst>
          </p:cNvPr>
          <p:cNvSpPr txBox="1"/>
          <p:nvPr/>
        </p:nvSpPr>
        <p:spPr>
          <a:xfrm>
            <a:off x="3391487" y="1304928"/>
            <a:ext cx="5657920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ym typeface="Wingdings" panose="05000000000000000000" pitchFamily="2" charset="2"/>
              </a:rPr>
              <a:t> s</a:t>
            </a:r>
            <a:r>
              <a:rPr lang="de-DE" sz="1000" b="1" dirty="0"/>
              <a:t>iehe gesonderte Präsentationsunterlagen</a:t>
            </a:r>
          </a:p>
        </p:txBody>
      </p:sp>
      <p:sp>
        <p:nvSpPr>
          <p:cNvPr id="17" name="Foliennummernplatzhalter 15">
            <a:extLst>
              <a:ext uri="{FF2B5EF4-FFF2-40B4-BE49-F238E27FC236}">
                <a16:creationId xmlns:a16="http://schemas.microsoft.com/office/drawing/2014/main" id="{65805533-6D6F-21CC-57F6-8204FD0B8A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48855338-F95E-A58D-B456-4FA2602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253247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Dennoch macht Gassparen (generell Energiesparen) in Privathaushalten Sinn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C572533-BD44-4ACF-329C-B5149373338A}"/>
              </a:ext>
            </a:extLst>
          </p:cNvPr>
          <p:cNvSpPr txBox="1"/>
          <p:nvPr/>
        </p:nvSpPr>
        <p:spPr>
          <a:xfrm>
            <a:off x="251520" y="1383552"/>
            <a:ext cx="2954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Tipps vom DVGW und der ASUE helfen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die Umwelt noch mehr zu schützen</a:t>
            </a:r>
          </a:p>
          <a:p>
            <a:pPr marL="285750" indent="-285750">
              <a:buFontTx/>
              <a:buChar char="-"/>
            </a:pPr>
            <a:r>
              <a:rPr lang="de-DE" dirty="0"/>
              <a:t>den Geldbeutel zu schonen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Die meisten Tipps sind </a:t>
            </a:r>
            <a:r>
              <a:rPr lang="de-DE" u="sng" dirty="0"/>
              <a:t>ohne</a:t>
            </a:r>
            <a:r>
              <a:rPr lang="de-DE" dirty="0"/>
              <a:t> jeglichen Komfort-Verlust  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6EA5C7E-558D-2359-319F-637F370100ED}"/>
              </a:ext>
            </a:extLst>
          </p:cNvPr>
          <p:cNvSpPr txBox="1"/>
          <p:nvPr/>
        </p:nvSpPr>
        <p:spPr>
          <a:xfrm>
            <a:off x="3391487" y="3894082"/>
            <a:ext cx="5657920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ym typeface="Wingdings" panose="05000000000000000000" pitchFamily="2" charset="2"/>
              </a:rPr>
              <a:t> s</a:t>
            </a:r>
            <a:r>
              <a:rPr lang="de-DE" sz="1000" b="1" dirty="0"/>
              <a:t>iehe gesonderte Präsentationsunterlagen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54231BD-C786-E846-82EC-15FA9537473C}"/>
              </a:ext>
            </a:extLst>
          </p:cNvPr>
          <p:cNvSpPr txBox="1"/>
          <p:nvPr/>
        </p:nvSpPr>
        <p:spPr>
          <a:xfrm>
            <a:off x="3391487" y="1304928"/>
            <a:ext cx="5657920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ym typeface="Wingdings" panose="05000000000000000000" pitchFamily="2" charset="2"/>
              </a:rPr>
              <a:t> s</a:t>
            </a:r>
            <a:r>
              <a:rPr lang="de-DE" sz="1000" b="1" dirty="0"/>
              <a:t>iehe gesonderte Präsentationsunterlagen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50F226-467C-5F0F-DB6A-98E2AE7B6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67" y="1551149"/>
            <a:ext cx="5670540" cy="2342933"/>
          </a:xfrm>
          <a:prstGeom prst="rect">
            <a:avLst/>
          </a:prstGeom>
        </p:spPr>
      </p:pic>
      <p:sp>
        <p:nvSpPr>
          <p:cNvPr id="10" name="Foliennummernplatzhalter 15">
            <a:extLst>
              <a:ext uri="{FF2B5EF4-FFF2-40B4-BE49-F238E27FC236}">
                <a16:creationId xmlns:a16="http://schemas.microsoft.com/office/drawing/2014/main" id="{7AE34B48-C25D-DB71-95BC-58F82C1E52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C59C4DF-7CDE-9A88-A314-1CF18C56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140265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Auch die EU-Kommission unterstützt eine Energiesparstrategie und einen zukunftsgerichteten Umbau der Gasversorgung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C572533-BD44-4ACF-329C-B5149373338A}"/>
              </a:ext>
            </a:extLst>
          </p:cNvPr>
          <p:cNvSpPr txBox="1"/>
          <p:nvPr/>
        </p:nvSpPr>
        <p:spPr>
          <a:xfrm>
            <a:off x="251520" y="1233926"/>
            <a:ext cx="35972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Reduktionsempfehlungen von 15% zunächst freiwillig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Ggf. bei Bedarf als nationale Verpflichtung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Einführung neuer Beihilfemaßnahmen zum raschen Ausbau von Erneuerbarer Energie, vor allem </a:t>
            </a:r>
            <a:r>
              <a:rPr lang="de-DE" b="1" dirty="0"/>
              <a:t>Wasserstoff </a:t>
            </a:r>
            <a:r>
              <a:rPr lang="de-DE" dirty="0"/>
              <a:t>und </a:t>
            </a:r>
            <a:r>
              <a:rPr lang="de-DE" b="1" dirty="0"/>
              <a:t>Biogas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1026" name="Picture 2" descr="EU-Staaten einigen sich auf Gas-Notfallplan  Quelle: dpa">
            <a:extLst>
              <a:ext uri="{FF2B5EF4-FFF2-40B4-BE49-F238E27FC236}">
                <a16:creationId xmlns:a16="http://schemas.microsoft.com/office/drawing/2014/main" id="{E702925F-64F8-1228-8FAA-A32DCD892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87" y="1059356"/>
            <a:ext cx="3101860" cy="17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AA295A8-4C14-A5C2-1C1A-6E09DAB96399}"/>
              </a:ext>
            </a:extLst>
          </p:cNvPr>
          <p:cNvSpPr/>
          <p:nvPr/>
        </p:nvSpPr>
        <p:spPr>
          <a:xfrm>
            <a:off x="6317673" y="1837113"/>
            <a:ext cx="548640" cy="219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rgbClr val="FF0000"/>
                </a:solidFill>
              </a:rPr>
              <a:t>- 15%</a:t>
            </a:r>
          </a:p>
        </p:txBody>
      </p:sp>
      <p:sp>
        <p:nvSpPr>
          <p:cNvPr id="5" name="Rechtwinkliges Dreieck 4">
            <a:extLst>
              <a:ext uri="{FF2B5EF4-FFF2-40B4-BE49-F238E27FC236}">
                <a16:creationId xmlns:a16="http://schemas.microsoft.com/office/drawing/2014/main" id="{B7556E9C-471C-751A-6D81-6DED1685FFB9}"/>
              </a:ext>
            </a:extLst>
          </p:cNvPr>
          <p:cNvSpPr/>
          <p:nvPr/>
        </p:nvSpPr>
        <p:spPr>
          <a:xfrm>
            <a:off x="4156364" y="1744287"/>
            <a:ext cx="706581" cy="423949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winkliges Dreieck 11">
            <a:extLst>
              <a:ext uri="{FF2B5EF4-FFF2-40B4-BE49-F238E27FC236}">
                <a16:creationId xmlns:a16="http://schemas.microsoft.com/office/drawing/2014/main" id="{E92BDA28-B9D8-A30A-EEC0-6C743787F9B3}"/>
              </a:ext>
            </a:extLst>
          </p:cNvPr>
          <p:cNvSpPr/>
          <p:nvPr/>
        </p:nvSpPr>
        <p:spPr>
          <a:xfrm flipH="1">
            <a:off x="4047693" y="3375943"/>
            <a:ext cx="706581" cy="423949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06A076E-D1FD-AD96-080B-7EA43C09C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225" y="2917090"/>
            <a:ext cx="917706" cy="9177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81A3A70-CF3D-AF92-1154-A77C80D2E2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r="47188"/>
          <a:stretch/>
        </p:blipFill>
        <p:spPr>
          <a:xfrm>
            <a:off x="6773586" y="2995698"/>
            <a:ext cx="1199728" cy="162802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655860A-5A1F-AB9F-1D26-7E680EB145B2}"/>
              </a:ext>
            </a:extLst>
          </p:cNvPr>
          <p:cNvSpPr/>
          <p:nvPr/>
        </p:nvSpPr>
        <p:spPr>
          <a:xfrm>
            <a:off x="4953174" y="2919972"/>
            <a:ext cx="3101860" cy="1759839"/>
          </a:xfrm>
          <a:prstGeom prst="rect">
            <a:avLst/>
          </a:prstGeom>
          <a:noFill/>
          <a:ln w="38100">
            <a:solidFill>
              <a:srgbClr val="98CA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6E85FC3-7F3A-EEBB-357D-0DB23D29B5D8}"/>
              </a:ext>
            </a:extLst>
          </p:cNvPr>
          <p:cNvSpPr/>
          <p:nvPr/>
        </p:nvSpPr>
        <p:spPr>
          <a:xfrm>
            <a:off x="4970225" y="1056077"/>
            <a:ext cx="3101860" cy="175983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8" name="Picture 4" descr="Quellbild anzeigen">
            <a:extLst>
              <a:ext uri="{FF2B5EF4-FFF2-40B4-BE49-F238E27FC236}">
                <a16:creationId xmlns:a16="http://schemas.microsoft.com/office/drawing/2014/main" id="{5CFF4BD4-865E-128D-E523-96AA01AE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71" y="3736847"/>
            <a:ext cx="1522713" cy="8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llbild anzeigen">
            <a:extLst>
              <a:ext uri="{FF2B5EF4-FFF2-40B4-BE49-F238E27FC236}">
                <a16:creationId xmlns:a16="http://schemas.microsoft.com/office/drawing/2014/main" id="{30D788FA-AB94-683C-C89F-FBF64457E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r="12933"/>
          <a:stretch/>
        </p:blipFill>
        <p:spPr bwMode="auto">
          <a:xfrm>
            <a:off x="5833903" y="2995698"/>
            <a:ext cx="740782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liennummernplatzhalter 15">
            <a:extLst>
              <a:ext uri="{FF2B5EF4-FFF2-40B4-BE49-F238E27FC236}">
                <a16:creationId xmlns:a16="http://schemas.microsoft.com/office/drawing/2014/main" id="{BB8EE48E-2D9C-C562-2187-C735D6F10C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3E8C3AD1-D24C-61EB-B240-57D6F900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3620109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ektroheizungen &amp; elektrische Heizgeräte kaufen bei OBI">
            <a:extLst>
              <a:ext uri="{FF2B5EF4-FFF2-40B4-BE49-F238E27FC236}">
                <a16:creationId xmlns:a16="http://schemas.microsoft.com/office/drawing/2014/main" id="{1A0A497B-A474-EFE2-26E4-0C8579FE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37" y="1080655"/>
            <a:ext cx="1161234" cy="116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Jetzt ist die Zeit, um Wintervorbereitungen zu Treffen, </a:t>
            </a:r>
            <a:br>
              <a:rPr lang="de-DE" sz="1600" dirty="0"/>
            </a:br>
            <a:r>
              <a:rPr lang="de-DE" sz="1600" dirty="0"/>
              <a:t>aber auch rational zu bleiben!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C572533-BD44-4ACF-329C-B5149373338A}"/>
              </a:ext>
            </a:extLst>
          </p:cNvPr>
          <p:cNvSpPr txBox="1"/>
          <p:nvPr/>
        </p:nvSpPr>
        <p:spPr>
          <a:xfrm>
            <a:off x="251520" y="1084295"/>
            <a:ext cx="3597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Betreiben Sie Ihre Gasheizung gemäß der Einspartipps weiter.</a:t>
            </a:r>
          </a:p>
          <a:p>
            <a:endParaRPr lang="de-DE" dirty="0"/>
          </a:p>
          <a:p>
            <a:r>
              <a:rPr lang="de-DE" dirty="0"/>
              <a:t>Von elektrischem Direktheizen mit Zusatzgeräten wird abgeraten, denn 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ist (mit Netzstrom) unverhältnismäßig teuer*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gefährdet die Netzstabilität**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99739D-6F24-AEEC-FF0B-4D04D38FE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629" y="1080655"/>
            <a:ext cx="3623708" cy="3192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Picture 4" descr="Ölradiator Grena 2.500 W kaufen bei OBI">
            <a:extLst>
              <a:ext uri="{FF2B5EF4-FFF2-40B4-BE49-F238E27FC236}">
                <a16:creationId xmlns:a16="http://schemas.microsoft.com/office/drawing/2014/main" id="{A12C84E1-33EB-2C56-770D-3E26EE776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11578"/>
          <a:stretch/>
        </p:blipFill>
        <p:spPr bwMode="auto">
          <a:xfrm>
            <a:off x="7895031" y="2676699"/>
            <a:ext cx="1190782" cy="150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01B8816-9C1F-3A0E-EE34-2D7401D4FCC3}"/>
              </a:ext>
            </a:extLst>
          </p:cNvPr>
          <p:cNvCxnSpPr/>
          <p:nvPr/>
        </p:nvCxnSpPr>
        <p:spPr>
          <a:xfrm>
            <a:off x="374073" y="4184420"/>
            <a:ext cx="356616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A1DE746-A6E0-F2A4-2A0F-890323935F5F}"/>
              </a:ext>
            </a:extLst>
          </p:cNvPr>
          <p:cNvSpPr txBox="1"/>
          <p:nvPr/>
        </p:nvSpPr>
        <p:spPr>
          <a:xfrm>
            <a:off x="374073" y="4272743"/>
            <a:ext cx="3566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* Zitat Julia Verlinden (Die Grünen), FAZ vom 25.07., Verivox</a:t>
            </a:r>
          </a:p>
          <a:p>
            <a:r>
              <a:rPr lang="de-DE" sz="1000" dirty="0"/>
              <a:t>** zu Spitzenlastzeiten brauchen alle Gasheizungen 300 GW,</a:t>
            </a:r>
            <a:br>
              <a:rPr lang="de-DE" sz="1000" dirty="0"/>
            </a:br>
            <a:r>
              <a:rPr lang="de-DE" sz="1000" dirty="0"/>
              <a:t>     während das Stromnetz nur im Schnitt 85 GW Leistung bietet</a:t>
            </a:r>
          </a:p>
        </p:txBody>
      </p:sp>
      <p:sp>
        <p:nvSpPr>
          <p:cNvPr id="23" name="Foliennummernplatzhalter 15">
            <a:extLst>
              <a:ext uri="{FF2B5EF4-FFF2-40B4-BE49-F238E27FC236}">
                <a16:creationId xmlns:a16="http://schemas.microsoft.com/office/drawing/2014/main" id="{2D8C80B6-5D8D-FBA1-8C25-8A6F397C10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A9C785B8-08E7-39D1-FED0-13236469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165633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6DAE0E86-EE36-F496-EAAC-CB7FFD58A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51" b="37037"/>
          <a:stretch/>
        </p:blipFill>
        <p:spPr>
          <a:xfrm>
            <a:off x="5399291" y="3549109"/>
            <a:ext cx="2891542" cy="1228415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Fragen Sie Ihren DVGW-Ansprechpartner bei Unklarheiten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97A3B32-8F2E-75FC-7827-B9B81F35A749}"/>
              </a:ext>
            </a:extLst>
          </p:cNvPr>
          <p:cNvSpPr/>
          <p:nvPr/>
        </p:nvSpPr>
        <p:spPr>
          <a:xfrm>
            <a:off x="251520" y="1073238"/>
            <a:ext cx="279779" cy="2889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2D93F41-ECF6-5D50-5A0B-52868EF7DE71}"/>
              </a:ext>
            </a:extLst>
          </p:cNvPr>
          <p:cNvSpPr/>
          <p:nvPr/>
        </p:nvSpPr>
        <p:spPr>
          <a:xfrm>
            <a:off x="669946" y="891127"/>
            <a:ext cx="422504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 bieten einen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Überblick auf die Gasversorgung 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Deutschland auf unserer DVGW-Webseite</a:t>
            </a:r>
          </a:p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https://www.dvgw.de/der-dvgw/aktuelles/presse/pressematerial/gasversorgung-in-deutschland</a:t>
            </a:r>
          </a:p>
        </p:txBody>
      </p:sp>
      <p:sp>
        <p:nvSpPr>
          <p:cNvPr id="13" name="Legende: mit gebogener Linie 12">
            <a:extLst>
              <a:ext uri="{FF2B5EF4-FFF2-40B4-BE49-F238E27FC236}">
                <a16:creationId xmlns:a16="http://schemas.microsoft.com/office/drawing/2014/main" id="{68C43C56-B8FF-B140-DBEE-6C006CF37EE8}"/>
              </a:ext>
            </a:extLst>
          </p:cNvPr>
          <p:cNvSpPr/>
          <p:nvPr/>
        </p:nvSpPr>
        <p:spPr>
          <a:xfrm>
            <a:off x="5355746" y="891127"/>
            <a:ext cx="2970255" cy="1259687"/>
          </a:xfrm>
          <a:prstGeom prst="borderCallout2">
            <a:avLst>
              <a:gd name="adj1" fmla="val 50681"/>
              <a:gd name="adj2" fmla="val -136"/>
              <a:gd name="adj3" fmla="val 26879"/>
              <a:gd name="adj4" fmla="val -7100"/>
              <a:gd name="adj5" fmla="val 27107"/>
              <a:gd name="adj6" fmla="val -1567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36835D1-D04F-3E04-853C-AC14AE93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262" y="928429"/>
            <a:ext cx="2923739" cy="1214051"/>
          </a:xfrm>
          <a:prstGeom prst="rect">
            <a:avLst/>
          </a:prstGeom>
        </p:spPr>
      </p:pic>
      <p:sp>
        <p:nvSpPr>
          <p:cNvPr id="16" name="Legende: mit gebogener Linie 15">
            <a:extLst>
              <a:ext uri="{FF2B5EF4-FFF2-40B4-BE49-F238E27FC236}">
                <a16:creationId xmlns:a16="http://schemas.microsoft.com/office/drawing/2014/main" id="{722423BE-3831-5B67-52DF-824A4A0E42BD}"/>
              </a:ext>
            </a:extLst>
          </p:cNvPr>
          <p:cNvSpPr/>
          <p:nvPr/>
        </p:nvSpPr>
        <p:spPr>
          <a:xfrm>
            <a:off x="5355746" y="2239238"/>
            <a:ext cx="2970255" cy="1247081"/>
          </a:xfrm>
          <a:prstGeom prst="borderCallout2">
            <a:avLst>
              <a:gd name="adj1" fmla="val 50681"/>
              <a:gd name="adj2" fmla="val -136"/>
              <a:gd name="adj3" fmla="val 27014"/>
              <a:gd name="adj4" fmla="val -6925"/>
              <a:gd name="adj5" fmla="val 27093"/>
              <a:gd name="adj6" fmla="val -16614"/>
            </a:avLst>
          </a:prstGeom>
          <a:solidFill>
            <a:schemeClr val="bg1"/>
          </a:solidFill>
          <a:ln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4" descr="See the source image">
            <a:extLst>
              <a:ext uri="{FF2B5EF4-FFF2-40B4-BE49-F238E27FC236}">
                <a16:creationId xmlns:a16="http://schemas.microsoft.com/office/drawing/2014/main" id="{08C57359-0989-C16B-74D1-25399530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45" y="2728122"/>
            <a:ext cx="458306" cy="23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627643A8-2832-DCD9-475F-49727886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49" y="2404312"/>
            <a:ext cx="518657" cy="17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See the source image">
            <a:extLst>
              <a:ext uri="{FF2B5EF4-FFF2-40B4-BE49-F238E27FC236}">
                <a16:creationId xmlns:a16="http://schemas.microsoft.com/office/drawing/2014/main" id="{54E32E84-637B-1318-4C23-D2C6E2FF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72" y="2354605"/>
            <a:ext cx="486195" cy="25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See the source image">
            <a:extLst>
              <a:ext uri="{FF2B5EF4-FFF2-40B4-BE49-F238E27FC236}">
                <a16:creationId xmlns:a16="http://schemas.microsoft.com/office/drawing/2014/main" id="{614A98DD-237A-38F4-C213-257B8BDF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658" b="741"/>
          <a:stretch/>
        </p:blipFill>
        <p:spPr bwMode="auto">
          <a:xfrm>
            <a:off x="5384260" y="3040287"/>
            <a:ext cx="787316" cy="27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See the source image">
            <a:extLst>
              <a:ext uri="{FF2B5EF4-FFF2-40B4-BE49-F238E27FC236}">
                <a16:creationId xmlns:a16="http://schemas.microsoft.com/office/drawing/2014/main" id="{C6CE2BF1-5F9B-7FB9-7292-22D4D85E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89" y="2350225"/>
            <a:ext cx="518657" cy="27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See the source image">
            <a:extLst>
              <a:ext uri="{FF2B5EF4-FFF2-40B4-BE49-F238E27FC236}">
                <a16:creationId xmlns:a16="http://schemas.microsoft.com/office/drawing/2014/main" id="{7FDB168D-8A8A-4152-8846-9CBFEB59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49" y="2239238"/>
            <a:ext cx="451882" cy="4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See the source image">
            <a:extLst>
              <a:ext uri="{FF2B5EF4-FFF2-40B4-BE49-F238E27FC236}">
                <a16:creationId xmlns:a16="http://schemas.microsoft.com/office/drawing/2014/main" id="{BECEC7E6-904D-92A3-4416-88FBE46B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89" y="3038629"/>
            <a:ext cx="425181" cy="2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See the source image">
            <a:extLst>
              <a:ext uri="{FF2B5EF4-FFF2-40B4-BE49-F238E27FC236}">
                <a16:creationId xmlns:a16="http://schemas.microsoft.com/office/drawing/2014/main" id="{64C3F0EF-2F63-F333-9E79-451776A95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46" y="2638920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See the source image">
            <a:extLst>
              <a:ext uri="{FF2B5EF4-FFF2-40B4-BE49-F238E27FC236}">
                <a16:creationId xmlns:a16="http://schemas.microsoft.com/office/drawing/2014/main" id="{B9F25EBD-F0D1-A634-961B-EDB94FBC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74" y="2638920"/>
            <a:ext cx="36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See the source image">
            <a:extLst>
              <a:ext uri="{FF2B5EF4-FFF2-40B4-BE49-F238E27FC236}">
                <a16:creationId xmlns:a16="http://schemas.microsoft.com/office/drawing/2014/main" id="{62817EDA-8597-DF4E-83F2-56AD2A84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02" y="2638920"/>
            <a:ext cx="54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See the source image">
            <a:extLst>
              <a:ext uri="{FF2B5EF4-FFF2-40B4-BE49-F238E27FC236}">
                <a16:creationId xmlns:a16="http://schemas.microsoft.com/office/drawing/2014/main" id="{F8AF9F92-45F9-2F06-FEA5-29568BAE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78" y="2647848"/>
            <a:ext cx="787315" cy="3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See the source image">
            <a:extLst>
              <a:ext uri="{FF2B5EF4-FFF2-40B4-BE49-F238E27FC236}">
                <a16:creationId xmlns:a16="http://schemas.microsoft.com/office/drawing/2014/main" id="{CB04876C-1897-178B-341A-493D3190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00" y="3012682"/>
            <a:ext cx="54461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ee the source image">
            <a:extLst>
              <a:ext uri="{FF2B5EF4-FFF2-40B4-BE49-F238E27FC236}">
                <a16:creationId xmlns:a16="http://schemas.microsoft.com/office/drawing/2014/main" id="{39915109-FF6A-EEE2-2748-59172065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09" y="3039877"/>
            <a:ext cx="557361" cy="27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See the source image">
            <a:extLst>
              <a:ext uri="{FF2B5EF4-FFF2-40B4-BE49-F238E27FC236}">
                <a16:creationId xmlns:a16="http://schemas.microsoft.com/office/drawing/2014/main" id="{166E11C2-5294-56C3-1A2E-413218D6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02" y="2376541"/>
            <a:ext cx="583573" cy="2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See the source image">
            <a:extLst>
              <a:ext uri="{FF2B5EF4-FFF2-40B4-BE49-F238E27FC236}">
                <a16:creationId xmlns:a16="http://schemas.microsoft.com/office/drawing/2014/main" id="{C62EA52F-CEC8-D4C2-4CF7-A83173B0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34" y="3015606"/>
            <a:ext cx="322483" cy="3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15C88B6E-0DB1-16F6-7BC2-9F9AF9A18F78}"/>
              </a:ext>
            </a:extLst>
          </p:cNvPr>
          <p:cNvSpPr/>
          <p:nvPr/>
        </p:nvSpPr>
        <p:spPr>
          <a:xfrm>
            <a:off x="251520" y="2388943"/>
            <a:ext cx="279779" cy="2889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F02B037-003E-D760-0E8B-E63A5F8FE038}"/>
              </a:ext>
            </a:extLst>
          </p:cNvPr>
          <p:cNvSpPr/>
          <p:nvPr/>
        </p:nvSpPr>
        <p:spPr>
          <a:xfrm>
            <a:off x="669946" y="2232959"/>
            <a:ext cx="42250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 konsultieren regelmäßig die BNetzA und bewerten wöchentlich die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Versorgungslage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 Verbund mit anderen Infrastruktur- und Industrieverbänden</a:t>
            </a:r>
            <a:endParaRPr kumimoji="0" lang="de-DE" sz="800" i="0" u="none" strike="noStrike" kern="1200" cap="none" spc="0" normalizeH="0" baseline="0" noProof="0" dirty="0">
              <a:ln>
                <a:noFill/>
              </a:ln>
              <a:solidFill>
                <a:srgbClr val="0E29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5E7382C-5DD8-419F-3056-7C6DF253C621}"/>
              </a:ext>
            </a:extLst>
          </p:cNvPr>
          <p:cNvSpPr/>
          <p:nvPr/>
        </p:nvSpPr>
        <p:spPr>
          <a:xfrm>
            <a:off x="251520" y="3736804"/>
            <a:ext cx="279779" cy="2889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B3D2705-6E19-C6CB-EFC9-0C0726CA9D77}"/>
              </a:ext>
            </a:extLst>
          </p:cNvPr>
          <p:cNvSpPr/>
          <p:nvPr/>
        </p:nvSpPr>
        <p:spPr>
          <a:xfrm>
            <a:off x="669946" y="3567359"/>
            <a:ext cx="422504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 informieren faktenbasiert Funk- und Fernsehen und bedienen gerne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Medienanfragen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zur objektiven Berichterstattung (presse@dvgw.de)</a:t>
            </a:r>
            <a:endParaRPr kumimoji="0" lang="de-DE" sz="800" i="0" u="none" strike="noStrike" kern="1200" cap="none" spc="0" normalizeH="0" baseline="0" noProof="0" dirty="0">
              <a:ln>
                <a:noFill/>
              </a:ln>
              <a:solidFill>
                <a:srgbClr val="0E29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Legende: mit gebogener Linie 38">
            <a:extLst>
              <a:ext uri="{FF2B5EF4-FFF2-40B4-BE49-F238E27FC236}">
                <a16:creationId xmlns:a16="http://schemas.microsoft.com/office/drawing/2014/main" id="{DD81D579-D081-6010-4483-0C7CEA5FFE45}"/>
              </a:ext>
            </a:extLst>
          </p:cNvPr>
          <p:cNvSpPr/>
          <p:nvPr/>
        </p:nvSpPr>
        <p:spPr>
          <a:xfrm>
            <a:off x="5355746" y="3556077"/>
            <a:ext cx="2970255" cy="1247081"/>
          </a:xfrm>
          <a:prstGeom prst="borderCallout2">
            <a:avLst>
              <a:gd name="adj1" fmla="val 50681"/>
              <a:gd name="adj2" fmla="val -136"/>
              <a:gd name="adj3" fmla="val 20729"/>
              <a:gd name="adj4" fmla="val -6046"/>
              <a:gd name="adj5" fmla="val 20109"/>
              <a:gd name="adj6" fmla="val -15735"/>
            </a:avLst>
          </a:prstGeom>
          <a:noFill/>
          <a:ln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oliennummernplatzhalter 15">
            <a:extLst>
              <a:ext uri="{FF2B5EF4-FFF2-40B4-BE49-F238E27FC236}">
                <a16:creationId xmlns:a16="http://schemas.microsoft.com/office/drawing/2014/main" id="{61EC53E9-0CF7-1A84-35D5-0321BBAECE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Fußzeilenplatzhalter 4">
            <a:extLst>
              <a:ext uri="{FF2B5EF4-FFF2-40B4-BE49-F238E27FC236}">
                <a16:creationId xmlns:a16="http://schemas.microsoft.com/office/drawing/2014/main" id="{A02C85AF-3568-6C1C-1F7C-4AD9C350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190733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DVGW: Unsere Mission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97A3B32-8F2E-75FC-7827-B9B81F35A749}"/>
              </a:ext>
            </a:extLst>
          </p:cNvPr>
          <p:cNvSpPr/>
          <p:nvPr/>
        </p:nvSpPr>
        <p:spPr>
          <a:xfrm>
            <a:off x="138312" y="1073238"/>
            <a:ext cx="279779" cy="2889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2D93F41-ECF6-5D50-5A0B-52868EF7DE71}"/>
              </a:ext>
            </a:extLst>
          </p:cNvPr>
          <p:cNvSpPr/>
          <p:nvPr/>
        </p:nvSpPr>
        <p:spPr>
          <a:xfrm>
            <a:off x="556738" y="891127"/>
            <a:ext cx="366098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 stehen als im Energiegesetz benannter Regelsetzer mit unseren deutschen Standards für eine sichere Energie- und Wasserversorgung ein</a:t>
            </a:r>
            <a:endParaRPr kumimoji="0" lang="de-DE" sz="800" i="0" u="none" strike="noStrike" kern="1200" cap="none" spc="0" normalizeH="0" baseline="0" noProof="0" dirty="0">
              <a:ln>
                <a:noFill/>
              </a:ln>
              <a:solidFill>
                <a:srgbClr val="0E29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5C88B6E-0DB1-16F6-7BC2-9F9AF9A18F78}"/>
              </a:ext>
            </a:extLst>
          </p:cNvPr>
          <p:cNvSpPr/>
          <p:nvPr/>
        </p:nvSpPr>
        <p:spPr>
          <a:xfrm>
            <a:off x="4572000" y="1073238"/>
            <a:ext cx="263362" cy="2889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F02B037-003E-D760-0E8B-E63A5F8FE038}"/>
              </a:ext>
            </a:extLst>
          </p:cNvPr>
          <p:cNvSpPr/>
          <p:nvPr/>
        </p:nvSpPr>
        <p:spPr>
          <a:xfrm>
            <a:off x="4995080" y="891127"/>
            <a:ext cx="40106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E29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 unseren verbindlichen Rundschreiben und Info-Veranstaltungen geben wir den Netzbetreibern operative Handlungshilfen – gerade auch in der Krise </a:t>
            </a:r>
            <a:endParaRPr kumimoji="0" lang="de-DE" sz="800" i="0" u="none" strike="noStrike" kern="1200" cap="none" spc="0" normalizeH="0" baseline="0" noProof="0" dirty="0">
              <a:ln>
                <a:noFill/>
              </a:ln>
              <a:solidFill>
                <a:srgbClr val="0E29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5E7382C-5DD8-419F-3056-7C6DF253C621}"/>
              </a:ext>
            </a:extLst>
          </p:cNvPr>
          <p:cNvSpPr/>
          <p:nvPr/>
        </p:nvSpPr>
        <p:spPr>
          <a:xfrm>
            <a:off x="2668478" y="2979780"/>
            <a:ext cx="279779" cy="2889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B3D2705-6E19-C6CB-EFC9-0C0726CA9D77}"/>
              </a:ext>
            </a:extLst>
          </p:cNvPr>
          <p:cNvSpPr/>
          <p:nvPr/>
        </p:nvSpPr>
        <p:spPr>
          <a:xfrm>
            <a:off x="3049373" y="2893406"/>
            <a:ext cx="599487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89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E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unserem Forschungsaktivitäten bereiten wir den Weg vor in eine zukünftige klimaneutrale und resiliente Gaswirtschaft mit Wasserstoff und Biogas</a:t>
            </a:r>
            <a:endParaRPr kumimoji="0" lang="de-DE" sz="800" i="0" u="none" strike="noStrike" kern="1200" cap="none" spc="0" normalizeH="0" baseline="0" noProof="0" dirty="0">
              <a:ln>
                <a:noFill/>
              </a:ln>
              <a:solidFill>
                <a:srgbClr val="0E29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oliennummernplatzhalter 15">
            <a:extLst>
              <a:ext uri="{FF2B5EF4-FFF2-40B4-BE49-F238E27FC236}">
                <a16:creationId xmlns:a16="http://schemas.microsoft.com/office/drawing/2014/main" id="{61EC53E9-0CF7-1A84-35D5-0321BBAECE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Fußzeilenplatzhalter 4">
            <a:extLst>
              <a:ext uri="{FF2B5EF4-FFF2-40B4-BE49-F238E27FC236}">
                <a16:creationId xmlns:a16="http://schemas.microsoft.com/office/drawing/2014/main" id="{A02C85AF-3568-6C1C-1F7C-4AD9C350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347B2FD-D9BE-C874-5794-0C427FA5F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3" y="1721365"/>
            <a:ext cx="1508686" cy="20778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CF17BE3-2FF3-783F-4ADB-F9740C5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368" y="1661375"/>
            <a:ext cx="2246695" cy="1073907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CE0F745-4EF8-43DE-C5A4-C1E6B9A42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433" y="1661375"/>
            <a:ext cx="1508685" cy="1073908"/>
          </a:xfrm>
          <a:prstGeom prst="rect">
            <a:avLst/>
          </a:prstGeom>
        </p:spPr>
      </p:pic>
      <p:sp>
        <p:nvSpPr>
          <p:cNvPr id="21" name="Legende: mit gebogener Linie 20">
            <a:extLst>
              <a:ext uri="{FF2B5EF4-FFF2-40B4-BE49-F238E27FC236}">
                <a16:creationId xmlns:a16="http://schemas.microsoft.com/office/drawing/2014/main" id="{BD184102-F894-FCA9-5B47-2351D0F3C5FD}"/>
              </a:ext>
            </a:extLst>
          </p:cNvPr>
          <p:cNvSpPr/>
          <p:nvPr/>
        </p:nvSpPr>
        <p:spPr>
          <a:xfrm>
            <a:off x="556738" y="1773983"/>
            <a:ext cx="1712637" cy="2086077"/>
          </a:xfrm>
          <a:prstGeom prst="borderCallout2">
            <a:avLst>
              <a:gd name="adj1" fmla="val 50282"/>
              <a:gd name="adj2" fmla="val -136"/>
              <a:gd name="adj3" fmla="val 7"/>
              <a:gd name="adj4" fmla="val -10414"/>
              <a:gd name="adj5" fmla="val -27312"/>
              <a:gd name="adj6" fmla="val -688"/>
            </a:avLst>
          </a:prstGeom>
          <a:noFill/>
          <a:ln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egende: mit gebogener Linie 21">
            <a:extLst>
              <a:ext uri="{FF2B5EF4-FFF2-40B4-BE49-F238E27FC236}">
                <a16:creationId xmlns:a16="http://schemas.microsoft.com/office/drawing/2014/main" id="{B31CCB6C-8AC7-1D66-87D9-F6377CDE429F}"/>
              </a:ext>
            </a:extLst>
          </p:cNvPr>
          <p:cNvSpPr/>
          <p:nvPr/>
        </p:nvSpPr>
        <p:spPr>
          <a:xfrm>
            <a:off x="5012475" y="1611728"/>
            <a:ext cx="3993213" cy="1156807"/>
          </a:xfrm>
          <a:prstGeom prst="borderCallout2">
            <a:avLst>
              <a:gd name="adj1" fmla="val 48446"/>
              <a:gd name="adj2" fmla="val -280"/>
              <a:gd name="adj3" fmla="val 1203"/>
              <a:gd name="adj4" fmla="val -4400"/>
              <a:gd name="adj5" fmla="val -35896"/>
              <a:gd name="adj6" fmla="val -752"/>
            </a:avLst>
          </a:prstGeom>
          <a:noFill/>
          <a:ln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C294F1-7D92-0A58-8427-2B3F92E9D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839" y="3514468"/>
            <a:ext cx="1595479" cy="1018919"/>
          </a:xfrm>
          <a:prstGeom prst="rect">
            <a:avLst/>
          </a:prstGeom>
        </p:spPr>
      </p:pic>
      <p:pic>
        <p:nvPicPr>
          <p:cNvPr id="47" name="Picture 24" descr="A picture containing ground, player, equipment&#10;&#10;Description automatically generated">
            <a:extLst>
              <a:ext uri="{FF2B5EF4-FFF2-40B4-BE49-F238E27FC236}">
                <a16:creationId xmlns:a16="http://schemas.microsoft.com/office/drawing/2014/main" id="{D37DA867-D188-B98A-24DC-C86D98DEF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34" y="3521507"/>
            <a:ext cx="1887104" cy="99773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2633B8D7-CA55-C83D-D0D2-F2CC50EA1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42" b="6715"/>
          <a:stretch/>
        </p:blipFill>
        <p:spPr>
          <a:xfrm>
            <a:off x="6957710" y="3523635"/>
            <a:ext cx="2029764" cy="995601"/>
          </a:xfrm>
          <a:prstGeom prst="rect">
            <a:avLst/>
          </a:prstGeom>
        </p:spPr>
      </p:pic>
      <p:sp>
        <p:nvSpPr>
          <p:cNvPr id="49" name="Legende: mit gebogener Linie 48">
            <a:extLst>
              <a:ext uri="{FF2B5EF4-FFF2-40B4-BE49-F238E27FC236}">
                <a16:creationId xmlns:a16="http://schemas.microsoft.com/office/drawing/2014/main" id="{86D61CC9-C04B-1578-B0CF-2C59EB917D84}"/>
              </a:ext>
            </a:extLst>
          </p:cNvPr>
          <p:cNvSpPr/>
          <p:nvPr/>
        </p:nvSpPr>
        <p:spPr>
          <a:xfrm>
            <a:off x="3051679" y="3456277"/>
            <a:ext cx="5992567" cy="1124033"/>
          </a:xfrm>
          <a:prstGeom prst="borderCallout2">
            <a:avLst>
              <a:gd name="adj1" fmla="val 52040"/>
              <a:gd name="adj2" fmla="val -188"/>
              <a:gd name="adj3" fmla="val 23228"/>
              <a:gd name="adj4" fmla="val -2366"/>
              <a:gd name="adj5" fmla="val -30147"/>
              <a:gd name="adj6" fmla="val -35"/>
            </a:avLst>
          </a:prstGeom>
          <a:noFill/>
          <a:ln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9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8A94D1F-417A-407F-845B-9C44F61C7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62"/>
          <a:stretch/>
        </p:blipFill>
        <p:spPr>
          <a:xfrm>
            <a:off x="0" y="-7464"/>
            <a:ext cx="9186986" cy="5165320"/>
          </a:xfrm>
          <a:prstGeom prst="rect">
            <a:avLst/>
          </a:prstGeom>
        </p:spPr>
      </p:pic>
      <p:sp>
        <p:nvSpPr>
          <p:cNvPr id="5" name="Pfeil: Fünfeck 4">
            <a:extLst>
              <a:ext uri="{FF2B5EF4-FFF2-40B4-BE49-F238E27FC236}">
                <a16:creationId xmlns:a16="http://schemas.microsoft.com/office/drawing/2014/main" id="{45572408-C864-441F-97D4-11525134CF1B}"/>
              </a:ext>
            </a:extLst>
          </p:cNvPr>
          <p:cNvSpPr/>
          <p:nvPr/>
        </p:nvSpPr>
        <p:spPr>
          <a:xfrm rot="21120941">
            <a:off x="-179824" y="2661610"/>
            <a:ext cx="5730328" cy="2115988"/>
          </a:xfrm>
          <a:custGeom>
            <a:avLst/>
            <a:gdLst>
              <a:gd name="connsiteX0" fmla="*/ 0 w 6242843"/>
              <a:gd name="connsiteY0" fmla="*/ 0 h 2112073"/>
              <a:gd name="connsiteX1" fmla="*/ 5186807 w 6242843"/>
              <a:gd name="connsiteY1" fmla="*/ 0 h 2112073"/>
              <a:gd name="connsiteX2" fmla="*/ 6242843 w 6242843"/>
              <a:gd name="connsiteY2" fmla="*/ 1056037 h 2112073"/>
              <a:gd name="connsiteX3" fmla="*/ 5186807 w 6242843"/>
              <a:gd name="connsiteY3" fmla="*/ 2112073 h 2112073"/>
              <a:gd name="connsiteX4" fmla="*/ 0 w 6242843"/>
              <a:gd name="connsiteY4" fmla="*/ 2112073 h 2112073"/>
              <a:gd name="connsiteX5" fmla="*/ 0 w 6242843"/>
              <a:gd name="connsiteY5" fmla="*/ 0 h 2112073"/>
              <a:gd name="connsiteX0" fmla="*/ 821813 w 6242843"/>
              <a:gd name="connsiteY0" fmla="*/ 0 h 2113636"/>
              <a:gd name="connsiteX1" fmla="*/ 5186807 w 6242843"/>
              <a:gd name="connsiteY1" fmla="*/ 1563 h 2113636"/>
              <a:gd name="connsiteX2" fmla="*/ 6242843 w 6242843"/>
              <a:gd name="connsiteY2" fmla="*/ 1057600 h 2113636"/>
              <a:gd name="connsiteX3" fmla="*/ 5186807 w 6242843"/>
              <a:gd name="connsiteY3" fmla="*/ 2113636 h 2113636"/>
              <a:gd name="connsiteX4" fmla="*/ 0 w 6242843"/>
              <a:gd name="connsiteY4" fmla="*/ 2113636 h 2113636"/>
              <a:gd name="connsiteX5" fmla="*/ 821813 w 6242843"/>
              <a:gd name="connsiteY5" fmla="*/ 0 h 2113636"/>
              <a:gd name="connsiteX0" fmla="*/ 807030 w 6242843"/>
              <a:gd name="connsiteY0" fmla="*/ 0 h 2115709"/>
              <a:gd name="connsiteX1" fmla="*/ 5186807 w 6242843"/>
              <a:gd name="connsiteY1" fmla="*/ 3636 h 2115709"/>
              <a:gd name="connsiteX2" fmla="*/ 6242843 w 6242843"/>
              <a:gd name="connsiteY2" fmla="*/ 1059673 h 2115709"/>
              <a:gd name="connsiteX3" fmla="*/ 5186807 w 6242843"/>
              <a:gd name="connsiteY3" fmla="*/ 2115709 h 2115709"/>
              <a:gd name="connsiteX4" fmla="*/ 0 w 6242843"/>
              <a:gd name="connsiteY4" fmla="*/ 2115709 h 2115709"/>
              <a:gd name="connsiteX5" fmla="*/ 807030 w 6242843"/>
              <a:gd name="connsiteY5" fmla="*/ 0 h 2115709"/>
              <a:gd name="connsiteX0" fmla="*/ 294515 w 5730328"/>
              <a:gd name="connsiteY0" fmla="*/ 0 h 2115988"/>
              <a:gd name="connsiteX1" fmla="*/ 4674292 w 5730328"/>
              <a:gd name="connsiteY1" fmla="*/ 3636 h 2115988"/>
              <a:gd name="connsiteX2" fmla="*/ 5730328 w 5730328"/>
              <a:gd name="connsiteY2" fmla="*/ 1059673 h 2115988"/>
              <a:gd name="connsiteX3" fmla="*/ 4674292 w 5730328"/>
              <a:gd name="connsiteY3" fmla="*/ 2115709 h 2115988"/>
              <a:gd name="connsiteX4" fmla="*/ 0 w 5730328"/>
              <a:gd name="connsiteY4" fmla="*/ 2115988 h 2115988"/>
              <a:gd name="connsiteX5" fmla="*/ 294515 w 5730328"/>
              <a:gd name="connsiteY5" fmla="*/ 0 h 211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0328" h="2115988">
                <a:moveTo>
                  <a:pt x="294515" y="0"/>
                </a:moveTo>
                <a:lnTo>
                  <a:pt x="4674292" y="3636"/>
                </a:lnTo>
                <a:lnTo>
                  <a:pt x="5730328" y="1059673"/>
                </a:lnTo>
                <a:lnTo>
                  <a:pt x="4674292" y="2115709"/>
                </a:lnTo>
                <a:lnTo>
                  <a:pt x="0" y="2115988"/>
                </a:lnTo>
                <a:lnTo>
                  <a:pt x="294515" y="0"/>
                </a:lnTo>
                <a:close/>
              </a:path>
            </a:pathLst>
          </a:cu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DBAA5B-8788-4598-B1CF-EF2D61FF2469}"/>
              </a:ext>
            </a:extLst>
          </p:cNvPr>
          <p:cNvSpPr txBox="1"/>
          <p:nvPr/>
        </p:nvSpPr>
        <p:spPr>
          <a:xfrm rot="21104357">
            <a:off x="133778" y="2943016"/>
            <a:ext cx="5184600" cy="1015663"/>
          </a:xfrm>
          <a:custGeom>
            <a:avLst/>
            <a:gdLst>
              <a:gd name="connsiteX0" fmla="*/ 0 w 4010046"/>
              <a:gd name="connsiteY0" fmla="*/ 0 h 830997"/>
              <a:gd name="connsiteX1" fmla="*/ 4010046 w 4010046"/>
              <a:gd name="connsiteY1" fmla="*/ 0 h 830997"/>
              <a:gd name="connsiteX2" fmla="*/ 4010046 w 4010046"/>
              <a:gd name="connsiteY2" fmla="*/ 830997 h 830997"/>
              <a:gd name="connsiteX3" fmla="*/ 0 w 4010046"/>
              <a:gd name="connsiteY3" fmla="*/ 830997 h 830997"/>
              <a:gd name="connsiteX4" fmla="*/ 0 w 4010046"/>
              <a:gd name="connsiteY4" fmla="*/ 0 h 830997"/>
              <a:gd name="connsiteX0" fmla="*/ 0 w 4010046"/>
              <a:gd name="connsiteY0" fmla="*/ 32 h 831029"/>
              <a:gd name="connsiteX1" fmla="*/ 2805026 w 4010046"/>
              <a:gd name="connsiteY1" fmla="*/ 566806 h 831029"/>
              <a:gd name="connsiteX2" fmla="*/ 4010046 w 4010046"/>
              <a:gd name="connsiteY2" fmla="*/ 32 h 831029"/>
              <a:gd name="connsiteX3" fmla="*/ 4010046 w 4010046"/>
              <a:gd name="connsiteY3" fmla="*/ 831029 h 831029"/>
              <a:gd name="connsiteX4" fmla="*/ 0 w 4010046"/>
              <a:gd name="connsiteY4" fmla="*/ 831029 h 831029"/>
              <a:gd name="connsiteX5" fmla="*/ 0 w 4010046"/>
              <a:gd name="connsiteY5" fmla="*/ 32 h 8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0046" h="831029">
                <a:moveTo>
                  <a:pt x="0" y="32"/>
                </a:moveTo>
                <a:cubicBezTo>
                  <a:pt x="691084" y="-5018"/>
                  <a:pt x="2113942" y="571856"/>
                  <a:pt x="2805026" y="566806"/>
                </a:cubicBezTo>
                <a:lnTo>
                  <a:pt x="4010046" y="32"/>
                </a:lnTo>
                <a:lnTo>
                  <a:pt x="4010046" y="831029"/>
                </a:lnTo>
                <a:lnTo>
                  <a:pt x="0" y="831029"/>
                </a:lnTo>
                <a:lnTo>
                  <a:pt x="0" y="32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de-DE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einen Stoffwec</a:t>
            </a:r>
            <a:r>
              <a:rPr lang="de-DE" sz="3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</a:t>
            </a:r>
            <a:r>
              <a:rPr lang="de-DE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</a:p>
          <a:p>
            <a:r>
              <a:rPr lang="de-DE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Energieversorgung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3E2A1BD-C00F-4EC7-9A4F-2E8C8A3268C6}"/>
              </a:ext>
            </a:extLst>
          </p:cNvPr>
          <p:cNvSpPr txBox="1"/>
          <p:nvPr/>
        </p:nvSpPr>
        <p:spPr>
          <a:xfrm rot="21108335">
            <a:off x="469763" y="3997176"/>
            <a:ext cx="4730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klimaneutral 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de-DE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sicher 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de-DE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sozial </a:t>
            </a:r>
          </a:p>
        </p:txBody>
      </p:sp>
    </p:spTree>
    <p:extLst>
      <p:ext uri="{BB962C8B-B14F-4D97-AF65-F5344CB8AC3E}">
        <p14:creationId xmlns:p14="http://schemas.microsoft.com/office/powerpoint/2010/main" val="101788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800" dirty="0"/>
              <a:t>Ukraine-Russland-Konflikt:</a:t>
            </a:r>
            <a:br>
              <a:rPr lang="de-DE" sz="1800" dirty="0"/>
            </a:br>
            <a:r>
              <a:rPr lang="de-DE" sz="1800" dirty="0"/>
              <a:t>Effekte auf die globale Energie- und Rohstoffversorgung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6" name="Foliennummernplatzhalter 15">
            <a:extLst>
              <a:ext uri="{FF2B5EF4-FFF2-40B4-BE49-F238E27FC236}">
                <a16:creationId xmlns:a16="http://schemas.microsoft.com/office/drawing/2014/main" id="{46AE9C3E-F37C-41F7-BA66-8B5E1EF513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Fußzeilenplatzhalter 4">
            <a:extLst>
              <a:ext uri="{FF2B5EF4-FFF2-40B4-BE49-F238E27FC236}">
                <a16:creationId xmlns:a16="http://schemas.microsoft.com/office/drawing/2014/main" id="{269B6DA4-2189-4A27-9DD0-F36D7EFB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  <p:pic>
        <p:nvPicPr>
          <p:cNvPr id="1026" name="Picture 2" descr="Wirtschaftliche Folgen des Ukraine-Konflikts">
            <a:extLst>
              <a:ext uri="{FF2B5EF4-FFF2-40B4-BE49-F238E27FC236}">
                <a16:creationId xmlns:a16="http://schemas.microsoft.com/office/drawing/2014/main" id="{D608628A-2D69-5FD3-1B0D-BA32634F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7" y="2940668"/>
            <a:ext cx="2933827" cy="16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583084D-C080-00A2-91C5-73594080CE11}"/>
              </a:ext>
            </a:extLst>
          </p:cNvPr>
          <p:cNvSpPr txBox="1"/>
          <p:nvPr/>
        </p:nvSpPr>
        <p:spPr>
          <a:xfrm>
            <a:off x="251520" y="1026200"/>
            <a:ext cx="427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dem russischen Angriff der Ukraine am 24.02.2022 hat eine Zeitenwende begonnen – auch in Bezug auf unsere </a:t>
            </a:r>
            <a:r>
              <a:rPr lang="de-DE" b="1" dirty="0"/>
              <a:t>Energieversorgun</a:t>
            </a:r>
            <a:r>
              <a:rPr lang="de-DE" dirty="0"/>
              <a:t>g.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8129ADA-0076-1C76-F744-345C6DD90E3C}"/>
              </a:ext>
            </a:extLst>
          </p:cNvPr>
          <p:cNvSpPr txBox="1"/>
          <p:nvPr/>
        </p:nvSpPr>
        <p:spPr>
          <a:xfrm>
            <a:off x="5075767" y="1011945"/>
            <a:ext cx="4037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Während des Anlaufens diverser Hilfsmaßnahmen - auch deutscher Energieversorger mit Gütern vor Ort - geraten die gesamtwirtschaftlichen und </a:t>
            </a:r>
            <a:r>
              <a:rPr lang="de-DE" b="1" dirty="0"/>
              <a:t>globalen Auswirkungen </a:t>
            </a:r>
            <a:r>
              <a:rPr lang="de-DE" dirty="0"/>
              <a:t>auch außerhalb der direkt betroffenen Region verstärkt in den Fokus.</a:t>
            </a:r>
          </a:p>
        </p:txBody>
      </p:sp>
      <p:pic>
        <p:nvPicPr>
          <p:cNvPr id="1028" name="Picture 4" descr="Ukraine: Humanitärer Korridor für Getreideexport">
            <a:extLst>
              <a:ext uri="{FF2B5EF4-FFF2-40B4-BE49-F238E27FC236}">
                <a16:creationId xmlns:a16="http://schemas.microsoft.com/office/drawing/2014/main" id="{6227795B-BBFB-B523-D21C-38261AE43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33" y="2940668"/>
            <a:ext cx="2943273" cy="165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3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800" dirty="0"/>
              <a:t>Ukraine-Russland-Konflikt:</a:t>
            </a:r>
            <a:br>
              <a:rPr lang="de-DE" sz="1800" dirty="0"/>
            </a:br>
            <a:r>
              <a:rPr lang="de-DE" sz="1800" dirty="0"/>
              <a:t>Hohe Betroffenheit Deutschlands durch eine starke Importabhängig von RUS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83084D-C080-00A2-91C5-73594080CE11}"/>
              </a:ext>
            </a:extLst>
          </p:cNvPr>
          <p:cNvSpPr txBox="1"/>
          <p:nvPr/>
        </p:nvSpPr>
        <p:spPr>
          <a:xfrm>
            <a:off x="251520" y="1026200"/>
            <a:ext cx="4646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Deutschland bezieht über die Ukraine und direkt von Russland große Mengen Energie: Kohle, Öl und Gas.</a:t>
            </a:r>
          </a:p>
          <a:p>
            <a:r>
              <a:rPr lang="de-DE" dirty="0"/>
              <a:t>Ca. 50% der in Deutschland verbrauchten Gasmengen stammten bis dato aus Russland.</a:t>
            </a:r>
          </a:p>
        </p:txBody>
      </p:sp>
      <p:pic>
        <p:nvPicPr>
          <p:cNvPr id="2050" name="Picture 2" descr="Ukraine-Konflikt - Wie abhängig ist die EU von russischem Gas? - News - SRF">
            <a:extLst>
              <a:ext uri="{FF2B5EF4-FFF2-40B4-BE49-F238E27FC236}">
                <a16:creationId xmlns:a16="http://schemas.microsoft.com/office/drawing/2014/main" id="{34513BA8-8801-39C5-B957-982DEC48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9" y="2326090"/>
            <a:ext cx="4461098" cy="25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B92BDF6-0486-4DE8-85ED-3B12CE5F5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82" y="2146957"/>
            <a:ext cx="1712804" cy="178999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FE7F952-1E45-A1EA-B792-E38C7D95C947}"/>
              </a:ext>
            </a:extLst>
          </p:cNvPr>
          <p:cNvSpPr txBox="1"/>
          <p:nvPr/>
        </p:nvSpPr>
        <p:spPr>
          <a:xfrm>
            <a:off x="5185137" y="1026200"/>
            <a:ext cx="3958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 den Vorjahren wurde insbesondere die </a:t>
            </a:r>
            <a:r>
              <a:rPr lang="de-DE" b="1" dirty="0"/>
              <a:t>Winterversorgung</a:t>
            </a:r>
            <a:r>
              <a:rPr lang="de-DE" dirty="0"/>
              <a:t> – also die </a:t>
            </a:r>
            <a:r>
              <a:rPr lang="de-DE" dirty="0" err="1"/>
              <a:t>Gasspeicherbefüllung</a:t>
            </a:r>
            <a:r>
              <a:rPr lang="de-DE" dirty="0"/>
              <a:t> – zu hohen Anteilen mit russischem Gas sichergestellt.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200" dirty="0"/>
              <a:t>Das Bild oben zeigt den Anteil russischen Gases für eine 90%ige Speicherquote zum 1. Oktober.</a:t>
            </a:r>
          </a:p>
          <a:p>
            <a:r>
              <a:rPr lang="de-DE" sz="1200" dirty="0"/>
              <a:t>In 2022 muss diese Befüllung nun auf anderem Wege sichergestellt werden.</a:t>
            </a:r>
          </a:p>
        </p:txBody>
      </p:sp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04198308-3035-86FA-D70D-9EC4A3B6F3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41D26836-A3D6-080A-B5B6-121D920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16031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Deutschland: Energieland, das auf Importe angewiesen ist und gleichzeitig seine Stärken im globalen Handel entfaltet. Es geht nicht um einen Gas-Ausstieg, sondern um einen Umstieg auf Übersee-LNG und Wasserstoff</a:t>
            </a:r>
            <a:br>
              <a:rPr lang="de-DE" sz="1600" dirty="0"/>
            </a:b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F4A795-9984-37DE-DDBC-9D0FA4419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104" y="1101015"/>
            <a:ext cx="3247762" cy="2742182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47444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Deutschland kann keinesfalls rasch energie-autark werden, sondern bleibt auf Importe eingewiesen.</a:t>
            </a:r>
          </a:p>
          <a:p>
            <a:endParaRPr lang="de-DE" dirty="0"/>
          </a:p>
          <a:p>
            <a:r>
              <a:rPr lang="de-DE" dirty="0"/>
              <a:t>Nur etwa 16% unserer Energie sind erneuerbar (grüne Felder). Grünes Biogas spielt dabei eine ausschlaggebende Rolle.</a:t>
            </a:r>
          </a:p>
          <a:p>
            <a:endParaRPr lang="de-DE" dirty="0"/>
          </a:p>
          <a:p>
            <a:r>
              <a:rPr lang="de-DE" dirty="0"/>
              <a:t>Der Deutsche Energiebedarf ist mit </a:t>
            </a:r>
            <a:r>
              <a:rPr lang="de-DE" b="1" dirty="0"/>
              <a:t>3.500 TWh </a:t>
            </a:r>
            <a:r>
              <a:rPr lang="de-DE" dirty="0"/>
              <a:t>im Vergleich zu anderen EU-Ländern riesig.</a:t>
            </a:r>
          </a:p>
          <a:p>
            <a:endParaRPr lang="de-DE" dirty="0"/>
          </a:p>
          <a:p>
            <a:r>
              <a:rPr lang="de-DE" dirty="0"/>
              <a:t>Jetzt sollen mittelfristig ca. 1.000 TWh (die Russlandbelieferungen) ersetzt werden, davon allein 500 TWh Gas: Eine Mamut-Aufgabe!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AD1824-0BC8-52DF-8DB9-FA3771A91C3D}"/>
              </a:ext>
            </a:extLst>
          </p:cNvPr>
          <p:cNvSpPr txBox="1"/>
          <p:nvPr/>
        </p:nvSpPr>
        <p:spPr>
          <a:xfrm>
            <a:off x="5461462" y="4016268"/>
            <a:ext cx="2552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35 Kacheln à 100 TWh:</a:t>
            </a:r>
          </a:p>
          <a:p>
            <a:r>
              <a:rPr lang="de-DE" sz="1200" b="1" dirty="0"/>
              <a:t>Das entspricht in Summe 3.500 TWh Primärenergiebedarf</a:t>
            </a:r>
          </a:p>
        </p:txBody>
      </p:sp>
      <p:sp>
        <p:nvSpPr>
          <p:cNvPr id="8" name="Foliennummernplatzhalter 15">
            <a:extLst>
              <a:ext uri="{FF2B5EF4-FFF2-40B4-BE49-F238E27FC236}">
                <a16:creationId xmlns:a16="http://schemas.microsoft.com/office/drawing/2014/main" id="{0F831C5B-1940-5905-C665-C654FD981D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14039D5-6F5D-91E8-5A55-87A8DCAB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24335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Europa setzt schon seit langem auf eine Energie-Diversifizierung über LNG-Bezüge.</a:t>
            </a:r>
            <a:br>
              <a:rPr lang="de-DE" sz="1600" dirty="0"/>
            </a:br>
            <a:r>
              <a:rPr lang="de-DE" sz="1600" dirty="0"/>
              <a:t>Deutschland hat diesbezüglich als größter Markt einen hohen Nachholbedarf, denn es bezieht ¼ der Europäischen Energie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4744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Obwohl Europa in Summe über genug Flüssig-Erdgas-Import-Kapazitäten verfügt, insbesondere auf der iberischen Halbinsel, kann in einem „Reverse-Flow“ nicht genug Gas nach Deutschland geschafft werden. 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B52A21-4419-6D52-2384-BEE652077567}"/>
              </a:ext>
            </a:extLst>
          </p:cNvPr>
          <p:cNvSpPr txBox="1"/>
          <p:nvPr/>
        </p:nvSpPr>
        <p:spPr>
          <a:xfrm>
            <a:off x="5476200" y="1026200"/>
            <a:ext cx="3335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Daher droht aktuell, die Balance von Nachhaltigkeit, Versorgungssicherheit und Bezahlbarkeit von Energie aus den Fugen zu geraten.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7147F8-9C06-4D51-9729-F3BED906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288" y="2373457"/>
            <a:ext cx="3545116" cy="22498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CCC682-143E-430D-D0B2-3BDCEED4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46" y="2165639"/>
            <a:ext cx="3816061" cy="2544040"/>
          </a:xfrm>
          <a:prstGeom prst="rect">
            <a:avLst/>
          </a:prstGeom>
        </p:spPr>
      </p:pic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07E4F87C-DFA4-37E1-EA4B-606720BAD9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AFEBC717-D764-8788-FC71-1ADB0ABB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347799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Deutschlands Kick-Start-Einstieg in das LNG-Geschäft gelingt zunächst über schwimmende Terminals, sogenannte FSRU (Floating Storage &amp; </a:t>
            </a:r>
            <a:r>
              <a:rPr lang="de-DE" sz="1600" dirty="0" err="1"/>
              <a:t>Regasification</a:t>
            </a:r>
            <a:r>
              <a:rPr lang="de-DE" sz="1600" dirty="0"/>
              <a:t> Units)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4744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Schon bevor sich Versorgungskürzungen der Bezüge aus Russland abzeichneten, hat die Bundesregierung daher den Kurs eingeschlagen, nun auch in Deutschland schwimmende LNG-Terminal (sog. FSRU) ans Netz zu bringen und global Gas zu beziehen. 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B52A21-4419-6D52-2384-BEE652077567}"/>
              </a:ext>
            </a:extLst>
          </p:cNvPr>
          <p:cNvSpPr txBox="1"/>
          <p:nvPr/>
        </p:nvSpPr>
        <p:spPr>
          <a:xfrm>
            <a:off x="5236218" y="1026200"/>
            <a:ext cx="381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FSRU in Wilhelmshafen und Brunsbüttel sollen bereits in 1/2023 ans Netz gehen; Terminals in Stade und Lubmin folgen bis 2024 mit in Summe 20 Mrd. m³/a Gas.</a:t>
            </a:r>
          </a:p>
          <a:p>
            <a:r>
              <a:rPr lang="de-DE" dirty="0"/>
              <a:t>Lieferverträge sind noch auszuhandeln.</a:t>
            </a:r>
          </a:p>
          <a:p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460B4C-0AF0-8479-370C-6EBADDF9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4" y="2582251"/>
            <a:ext cx="4079051" cy="24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69C111B2-E35D-B37E-32CD-769278E6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18" y="2571750"/>
            <a:ext cx="3815256" cy="241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15">
            <a:extLst>
              <a:ext uri="{FF2B5EF4-FFF2-40B4-BE49-F238E27FC236}">
                <a16:creationId xmlns:a16="http://schemas.microsoft.com/office/drawing/2014/main" id="{9E27FA3C-BDCD-3278-B8D8-DBC59D729F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602504A-6C44-F796-2ED5-EF934D63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250747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600" dirty="0"/>
              <a:t>Aktiv hat Deutschland die Bezüge aus RUS von ca. 55% auf weniger als 30% gekürzt. </a:t>
            </a:r>
            <a:br>
              <a:rPr lang="de-DE" sz="1600" dirty="0"/>
            </a:br>
            <a:r>
              <a:rPr lang="de-DE" sz="1600" dirty="0"/>
              <a:t>Doch nun kürzt Russland selbst mit fadenscheinigen technischen Ausreden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474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Ab Juli 2022 reduziert Russland seine Lieferungen zunehmend.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B52A21-4419-6D52-2384-BEE652077567}"/>
              </a:ext>
            </a:extLst>
          </p:cNvPr>
          <p:cNvSpPr txBox="1"/>
          <p:nvPr/>
        </p:nvSpPr>
        <p:spPr>
          <a:xfrm>
            <a:off x="5236218" y="1026200"/>
            <a:ext cx="38152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Zur Zeit kommen mehr als 70% der deutschen Gasbezüge aus Ländern wie Norwegen, den Niederlanden und Belgien und von Sonstigen. </a:t>
            </a:r>
          </a:p>
          <a:p>
            <a:endParaRPr lang="de-DE" dirty="0"/>
          </a:p>
          <a:p>
            <a:r>
              <a:rPr lang="de-DE" dirty="0"/>
              <a:t>Reverse-Kapazitäten werden bis zum Maximum ausgenutzt. </a:t>
            </a:r>
          </a:p>
          <a:p>
            <a:endParaRPr lang="de-DE" dirty="0"/>
          </a:p>
          <a:p>
            <a:r>
              <a:rPr lang="de-DE" dirty="0"/>
              <a:t>Doch sind die Gasbezüge im Sommer temperaturbedingt niedrig. 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C78514-D5B2-2514-4147-4E9737FD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1014"/>
            <a:ext cx="4635062" cy="2647665"/>
          </a:xfrm>
          <a:prstGeom prst="rect">
            <a:avLst/>
          </a:prstGeom>
        </p:spPr>
      </p:pic>
      <p:sp>
        <p:nvSpPr>
          <p:cNvPr id="5" name="Rechtwinkliges Dreieck 4">
            <a:extLst>
              <a:ext uri="{FF2B5EF4-FFF2-40B4-BE49-F238E27FC236}">
                <a16:creationId xmlns:a16="http://schemas.microsoft.com/office/drawing/2014/main" id="{88E2D012-6E87-58FA-D539-7447A704C84F}"/>
              </a:ext>
            </a:extLst>
          </p:cNvPr>
          <p:cNvSpPr/>
          <p:nvPr/>
        </p:nvSpPr>
        <p:spPr>
          <a:xfrm>
            <a:off x="677917" y="1949669"/>
            <a:ext cx="3484180" cy="249876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90ECC4-E89F-F4C6-0F64-7129FAA9731B}"/>
              </a:ext>
            </a:extLst>
          </p:cNvPr>
          <p:cNvSpPr txBox="1"/>
          <p:nvPr/>
        </p:nvSpPr>
        <p:spPr>
          <a:xfrm>
            <a:off x="4261945" y="1857197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Foliennummernplatzhalter 15">
            <a:extLst>
              <a:ext uri="{FF2B5EF4-FFF2-40B4-BE49-F238E27FC236}">
                <a16:creationId xmlns:a16="http://schemas.microsoft.com/office/drawing/2014/main" id="{DB0F5C6A-5761-BB69-5E2C-42D85BA9FA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C2721B73-4603-CEFF-EA53-6C56DEDF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105216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800" dirty="0"/>
              <a:t>Selbst-gesteckte </a:t>
            </a:r>
            <a:r>
              <a:rPr lang="de-DE" sz="1800" dirty="0" err="1"/>
              <a:t>Speicherfüllstandsziele</a:t>
            </a:r>
            <a:r>
              <a:rPr lang="de-DE" sz="1800" dirty="0"/>
              <a:t> Deutschlands für den kommenden Herbst können wahrscheinlich nicht mehr erreicht werden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474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Befüllung der deutschen Speicher verlangsamt sich aktuell wieder, weil …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B52A21-4419-6D52-2384-BEE652077567}"/>
              </a:ext>
            </a:extLst>
          </p:cNvPr>
          <p:cNvSpPr txBox="1"/>
          <p:nvPr/>
        </p:nvSpPr>
        <p:spPr>
          <a:xfrm>
            <a:off x="5236218" y="1026200"/>
            <a:ext cx="381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Juli zunächst nur 40% der bestellten Mengen über Nord Stream 1 kamen,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453F60-9A07-8F8C-92FD-D59EA3A6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" y="1577463"/>
            <a:ext cx="5423337" cy="33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2763EC-B5FF-7957-EDA7-7CEC4E7CDA71}"/>
              </a:ext>
            </a:extLst>
          </p:cNvPr>
          <p:cNvSpPr txBox="1"/>
          <p:nvPr/>
        </p:nvSpPr>
        <p:spPr>
          <a:xfrm>
            <a:off x="5236218" y="1641849"/>
            <a:ext cx="3815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 10 Tagen im Juli eine Leitungsrevision die Lieferungen komplett unterbrach,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D05EEEA-EC2D-40BA-5B34-EC6D93FD7998}"/>
              </a:ext>
            </a:extLst>
          </p:cNvPr>
          <p:cNvSpPr txBox="1"/>
          <p:nvPr/>
        </p:nvSpPr>
        <p:spPr>
          <a:xfrm>
            <a:off x="5236218" y="2081996"/>
            <a:ext cx="3815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seit dem 27.07. nur noch 20% der Nord Stream 1 Kapazitäten bedient wurden.</a:t>
            </a:r>
          </a:p>
        </p:txBody>
      </p:sp>
      <p:sp>
        <p:nvSpPr>
          <p:cNvPr id="11" name="Foliennummernplatzhalter 15">
            <a:extLst>
              <a:ext uri="{FF2B5EF4-FFF2-40B4-BE49-F238E27FC236}">
                <a16:creationId xmlns:a16="http://schemas.microsoft.com/office/drawing/2014/main" id="{85350686-C33A-B3C8-E6D8-3566DAEF41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3D457DFF-61A3-76AF-56FB-8097658D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86089C2-C39B-786C-F43A-E524B86293D1}"/>
              </a:ext>
            </a:extLst>
          </p:cNvPr>
          <p:cNvSpPr/>
          <p:nvPr/>
        </p:nvSpPr>
        <p:spPr>
          <a:xfrm>
            <a:off x="1144194" y="4128113"/>
            <a:ext cx="3261552" cy="371573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dirty="0">
                <a:solidFill>
                  <a:schemeClr val="bg1"/>
                </a:solidFill>
              </a:rPr>
              <a:t>Tagesaktuelle Speichergrafik unter </a:t>
            </a:r>
          </a:p>
          <a:p>
            <a:pPr algn="ctr"/>
            <a:r>
              <a:rPr lang="de-DE" sz="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Bundesnetzagentur - Aktuelle Lage Gasversorgung</a:t>
            </a:r>
            <a:endParaRPr lang="de-DE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09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8FD55-02C1-4CCE-87DF-1CA0C9D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2" y="-148"/>
            <a:ext cx="9036762" cy="684000"/>
          </a:xfrm>
        </p:spPr>
        <p:txBody>
          <a:bodyPr/>
          <a:lstStyle/>
          <a:p>
            <a:r>
              <a:rPr lang="de-DE" sz="1800" dirty="0"/>
              <a:t>Dennoch ist eine ausreichende Winterversorgung 2022/2023 möglich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0E8396-7EEC-CBE3-79BC-5C6FDA479E7C}"/>
              </a:ext>
            </a:extLst>
          </p:cNvPr>
          <p:cNvSpPr txBox="1"/>
          <p:nvPr/>
        </p:nvSpPr>
        <p:spPr>
          <a:xfrm>
            <a:off x="251520" y="1026200"/>
            <a:ext cx="29543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können auch ohne „Russengas“ über den Winter kommen, </a:t>
            </a:r>
            <a:r>
              <a:rPr lang="de-DE" b="1" u="sng" dirty="0">
                <a:solidFill>
                  <a:srgbClr val="FF0000"/>
                </a:solidFill>
              </a:rPr>
              <a:t>wenn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wir entweder Exporte aus D and Nachbarländer runterfahren können</a:t>
            </a:r>
          </a:p>
          <a:p>
            <a:pPr marL="285750" indent="-285750">
              <a:buFontTx/>
              <a:buChar char="-"/>
            </a:pPr>
            <a:r>
              <a:rPr lang="de-DE" dirty="0"/>
              <a:t>oder ca. 20% Gas sparen und die neuen LNG-Terminals termingerecht ans Netz gehen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Das zeigen Berechnungen der BNetzA.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CD1E9F-A23B-65FA-73F3-B0BDAF04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54" y="1026200"/>
            <a:ext cx="5624754" cy="35202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Foliennummernplatzhalter 15">
            <a:extLst>
              <a:ext uri="{FF2B5EF4-FFF2-40B4-BE49-F238E27FC236}">
                <a16:creationId xmlns:a16="http://schemas.microsoft.com/office/drawing/2014/main" id="{D0EB764B-D959-AE51-9EA6-FE25EEF6A5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51520" y="5007600"/>
            <a:ext cx="489168" cy="140400"/>
          </a:xfrm>
        </p:spPr>
        <p:txBody>
          <a:bodyPr/>
          <a:lstStyle/>
          <a:p>
            <a:pPr marL="0" marR="0" lvl="0" indent="0" algn="l" defTabSz="389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39717-DBBA-4F45-8CD2-B914BAB345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3896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5CE3B5D-3124-1BCD-DC38-A4416C01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06" y="5007600"/>
            <a:ext cx="7036046" cy="140400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DVGW, August 2022</a:t>
            </a:r>
          </a:p>
        </p:txBody>
      </p:sp>
    </p:spTree>
    <p:extLst>
      <p:ext uri="{BB962C8B-B14F-4D97-AF65-F5344CB8AC3E}">
        <p14:creationId xmlns:p14="http://schemas.microsoft.com/office/powerpoint/2010/main" val="3019514782"/>
      </p:ext>
    </p:extLst>
  </p:cSld>
  <p:clrMapOvr>
    <a:masterClrMapping/>
  </p:clrMapOvr>
</p:sld>
</file>

<file path=ppt/theme/theme1.xml><?xml version="1.0" encoding="utf-8"?>
<a:theme xmlns:a="http://schemas.openxmlformats.org/drawingml/2006/main" name="DVGW-Folienmaster_Titel">
  <a:themeElements>
    <a:clrScheme name="DVGW-Designfarben 2">
      <a:dk1>
        <a:srgbClr val="0E2954"/>
      </a:dk1>
      <a:lt1>
        <a:sysClr val="window" lastClr="FFFFFF"/>
      </a:lt1>
      <a:dk2>
        <a:srgbClr val="0E2954"/>
      </a:dk2>
      <a:lt2>
        <a:srgbClr val="DCDCDC"/>
      </a:lt2>
      <a:accent1>
        <a:srgbClr val="5A96B3"/>
      </a:accent1>
      <a:accent2>
        <a:srgbClr val="0E2954"/>
      </a:accent2>
      <a:accent3>
        <a:srgbClr val="F07C00"/>
      </a:accent3>
      <a:accent4>
        <a:srgbClr val="0068B4"/>
      </a:accent4>
      <a:accent5>
        <a:srgbClr val="BAE74B"/>
      </a:accent5>
      <a:accent6>
        <a:srgbClr val="D10074"/>
      </a:accent6>
      <a:hlink>
        <a:srgbClr val="0E2954"/>
      </a:hlink>
      <a:folHlink>
        <a:srgbClr val="0E29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14587993BED74A9C6E577A00A5CD99" ma:contentTypeVersion="4" ma:contentTypeDescription="Ein neues Dokument erstellen." ma:contentTypeScope="" ma:versionID="46cf7a534b3742179974d25e3565ae99">
  <xsd:schema xmlns:xsd="http://www.w3.org/2001/XMLSchema" xmlns:xs="http://www.w3.org/2001/XMLSchema" xmlns:p="http://schemas.microsoft.com/office/2006/metadata/properties" xmlns:ns2="c70a5c7c-7282-4281-a158-cc29336535b8" xmlns:ns3="e4baff7b-49f7-4728-8856-7b6fcff84e47" targetNamespace="http://schemas.microsoft.com/office/2006/metadata/properties" ma:root="true" ma:fieldsID="3882b7bd277ecda3003f97cd2e27471f" ns2:_="" ns3:_="">
    <xsd:import namespace="c70a5c7c-7282-4281-a158-cc29336535b8"/>
    <xsd:import namespace="e4baff7b-49f7-4728-8856-7b6fcff84e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a5c7c-7282-4281-a158-cc29336535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baff7b-49f7-4728-8856-7b6fcff84e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4baff7b-49f7-4728-8856-7b6fcff84e47">
      <UserInfo>
        <DisplayName>Rinck, Julia</DisplayName>
        <AccountId>65</AccountId>
        <AccountType/>
      </UserInfo>
      <UserInfo>
        <DisplayName>Janßen, Thorsten</DisplayName>
        <AccountId>66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CF893E0-CC55-42CD-B8F8-0D880CDBAE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EB7D9A-7CD8-414F-983B-91F6EA2EF9D2}">
  <ds:schemaRefs>
    <ds:schemaRef ds:uri="c70a5c7c-7282-4281-a158-cc29336535b8"/>
    <ds:schemaRef ds:uri="e4baff7b-49f7-4728-8856-7b6fcff84e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14BA6AA-B003-41B7-9259-422A44A9F9A3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c70a5c7c-7282-4281-a158-cc29336535b8"/>
    <ds:schemaRef ds:uri="e4baff7b-49f7-4728-8856-7b6fcff84e47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1285</Words>
  <Application>Microsoft Office PowerPoint</Application>
  <PresentationFormat>Bildschirmpräsentation (16:9)</PresentationFormat>
  <Paragraphs>181</Paragraphs>
  <Slides>18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Dingbats2Arrows1OT</vt:lpstr>
      <vt:lpstr>DVGW-Folienmaster_Titel</vt:lpstr>
      <vt:lpstr>PowerPoint-Präsentation</vt:lpstr>
      <vt:lpstr>Ukraine-Russland-Konflikt: Effekte auf die globale Energie- und Rohstoffversorgung </vt:lpstr>
      <vt:lpstr>Ukraine-Russland-Konflikt: Hohe Betroffenheit Deutschlands durch eine starke Importabhängig von RUS</vt:lpstr>
      <vt:lpstr>Deutschland: Energieland, das auf Importe angewiesen ist und gleichzeitig seine Stärken im globalen Handel entfaltet. Es geht nicht um einen Gas-Ausstieg, sondern um einen Umstieg auf Übersee-LNG und Wasserstoff </vt:lpstr>
      <vt:lpstr>Europa setzt schon seit langem auf eine Energie-Diversifizierung über LNG-Bezüge. Deutschland hat diesbezüglich als größter Markt einen hohen Nachholbedarf, denn es bezieht ¼ der Europäischen Energie </vt:lpstr>
      <vt:lpstr>Deutschlands Kick-Start-Einstieg in das LNG-Geschäft gelingt zunächst über schwimmende Terminals, sogenannte FSRU (Floating Storage &amp; Regasification Units) </vt:lpstr>
      <vt:lpstr>Aktiv hat Deutschland die Bezüge aus RUS von ca. 55% auf weniger als 30% gekürzt.  Doch nun kürzt Russland selbst mit fadenscheinigen technischen Ausreden</vt:lpstr>
      <vt:lpstr>Selbst-gesteckte Speicherfüllstandsziele Deutschlands für den kommenden Herbst können wahrscheinlich nicht mehr erreicht werden</vt:lpstr>
      <vt:lpstr>Dennoch ist eine ausreichende Winterversorgung 2022/2023 möglich</vt:lpstr>
      <vt:lpstr>Vorbeugend haben die Bundesregierung und die BNetzA Vorkehrungen getroffen, um einen etwaigen Schaden durch Gasmangel zu minimieren</vt:lpstr>
      <vt:lpstr>Im Fokus der Politik stand bis jetzt vor allem die Vermeidung von Destabilisierungen-Kaskaden der Versorger-Kette – vom Import runter bis zu den Stadtwerken</vt:lpstr>
      <vt:lpstr>Dennoch macht Gassparen (generell Energiesparen) in Privathaushalten Sinn</vt:lpstr>
      <vt:lpstr>Dennoch macht Gassparen (generell Energiesparen) in Privathaushalten Sinn</vt:lpstr>
      <vt:lpstr>Auch die EU-Kommission unterstützt eine Energiesparstrategie und einen zukunftsgerichteten Umbau der Gasversorgung</vt:lpstr>
      <vt:lpstr>Jetzt ist die Zeit, um Wintervorbereitungen zu Treffen,  aber auch rational zu bleiben!</vt:lpstr>
      <vt:lpstr>Fragen Sie Ihren DVGW-Ansprechpartner bei Unklarheiten</vt:lpstr>
      <vt:lpstr>DVGW: Unsere Mission</vt:lpstr>
      <vt:lpstr>PowerPoint-Präsentation</vt:lpstr>
    </vt:vector>
  </TitlesOfParts>
  <Company>DVGW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Hinz, Susanne</dc:creator>
  <cp:lastModifiedBy>Zweckverband Wasserversorgung</cp:lastModifiedBy>
  <cp:revision>6</cp:revision>
  <cp:lastPrinted>2021-05-17T13:50:19Z</cp:lastPrinted>
  <dcterms:created xsi:type="dcterms:W3CDTF">2012-08-23T07:28:54Z</dcterms:created>
  <dcterms:modified xsi:type="dcterms:W3CDTF">2022-08-01T09:31:32Z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0x0101000C14587993BED74A9C6E577A00A5CD99</vt:lpwstr>
  </property>
</Properties>
</file>